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"/>
  </p:notesMasterIdLst>
  <p:sldIdLst>
    <p:sldId id="259" r:id="rId2"/>
  </p:sldIdLst>
  <p:sldSz cx="27432000" cy="43891200"/>
  <p:notesSz cx="6716713" cy="923925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FFFF99"/>
    <a:srgbClr val="FFFFCC"/>
    <a:srgbClr val="808000"/>
    <a:srgbClr val="500000"/>
    <a:srgbClr val="003366"/>
    <a:srgbClr val="FFFF66"/>
    <a:srgbClr val="006666"/>
    <a:srgbClr val="9900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2951" autoAdjust="0"/>
    <p:restoredTop sz="99822" autoAdjust="0"/>
  </p:normalViewPr>
  <p:slideViewPr>
    <p:cSldViewPr>
      <p:cViewPr>
        <p:scale>
          <a:sx n="40" d="100"/>
          <a:sy n="40" d="100"/>
        </p:scale>
        <p:origin x="-245" y="7138"/>
      </p:cViewPr>
      <p:guideLst>
        <p:guide orient="horz" pos="6528"/>
        <p:guide pos="7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37" d="100"/>
          <a:sy n="37" d="100"/>
        </p:scale>
        <p:origin x="-1488" y="-84"/>
      </p:cViewPr>
      <p:guideLst>
        <p:guide orient="horz" pos="2910"/>
        <p:guide pos="211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6" rIns="91433" bIns="45716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0000" y="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6" rIns="91433" bIns="4571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257425" y="685800"/>
            <a:ext cx="2190750" cy="3505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9600"/>
            <a:ext cx="4876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6" rIns="91433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630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6" rIns="91433" bIns="45716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0000" y="87630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6" rIns="91433" bIns="4571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7E243DA0-0F37-4B9D-8137-8E9DB1D4760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476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13635038"/>
            <a:ext cx="23317200" cy="94075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24871363"/>
            <a:ext cx="19202400" cy="112172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57363"/>
            <a:ext cx="24688800" cy="7315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10240963"/>
            <a:ext cx="24688800" cy="289671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9888200" y="1757363"/>
            <a:ext cx="6172200" cy="3745071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1757363"/>
            <a:ext cx="18364200" cy="374507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57363"/>
            <a:ext cx="24688800" cy="7315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0240963"/>
            <a:ext cx="24688800" cy="289671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6938" y="28203525"/>
            <a:ext cx="23317200" cy="87185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6938" y="18602325"/>
            <a:ext cx="23317200" cy="9601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57363"/>
            <a:ext cx="24688800" cy="7315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0240963"/>
            <a:ext cx="12268200" cy="2896711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92200" y="10240963"/>
            <a:ext cx="12268200" cy="2896711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57363"/>
            <a:ext cx="24688800" cy="7315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9825038"/>
            <a:ext cx="12120563" cy="40941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13919200"/>
            <a:ext cx="12120563" cy="252888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3935075" y="9825038"/>
            <a:ext cx="12125325" cy="40941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3935075" y="13919200"/>
            <a:ext cx="12125325" cy="252888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57363"/>
            <a:ext cx="24688800" cy="7315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7838"/>
            <a:ext cx="9024938" cy="74374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25150" y="1747838"/>
            <a:ext cx="15335250" cy="3746023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1600" y="9185275"/>
            <a:ext cx="9024938" cy="30022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6863" y="30724475"/>
            <a:ext cx="16459200" cy="36258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76863" y="3921125"/>
            <a:ext cx="16459200" cy="263350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76863" y="34350325"/>
            <a:ext cx="16459200" cy="51514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228975" rtl="0" eaLnBrk="0" fontAlgn="base" hangingPunct="0">
        <a:spcBef>
          <a:spcPct val="0"/>
        </a:spcBef>
        <a:spcAft>
          <a:spcPct val="0"/>
        </a:spcAft>
        <a:defRPr sz="15500">
          <a:solidFill>
            <a:schemeClr val="tx2"/>
          </a:solidFill>
          <a:latin typeface="+mj-lt"/>
          <a:ea typeface="+mj-ea"/>
          <a:cs typeface="+mj-cs"/>
        </a:defRPr>
      </a:lvl1pPr>
      <a:lvl2pPr algn="ctr" defTabSz="3228975" rtl="0" eaLnBrk="0" fontAlgn="base" hangingPunct="0">
        <a:spcBef>
          <a:spcPct val="0"/>
        </a:spcBef>
        <a:spcAft>
          <a:spcPct val="0"/>
        </a:spcAft>
        <a:defRPr sz="15500">
          <a:solidFill>
            <a:schemeClr val="tx2"/>
          </a:solidFill>
          <a:latin typeface="Times New Roman" pitchFamily="18" charset="0"/>
        </a:defRPr>
      </a:lvl2pPr>
      <a:lvl3pPr algn="ctr" defTabSz="3228975" rtl="0" eaLnBrk="0" fontAlgn="base" hangingPunct="0">
        <a:spcBef>
          <a:spcPct val="0"/>
        </a:spcBef>
        <a:spcAft>
          <a:spcPct val="0"/>
        </a:spcAft>
        <a:defRPr sz="15500">
          <a:solidFill>
            <a:schemeClr val="tx2"/>
          </a:solidFill>
          <a:latin typeface="Times New Roman" pitchFamily="18" charset="0"/>
        </a:defRPr>
      </a:lvl3pPr>
      <a:lvl4pPr algn="ctr" defTabSz="3228975" rtl="0" eaLnBrk="0" fontAlgn="base" hangingPunct="0">
        <a:spcBef>
          <a:spcPct val="0"/>
        </a:spcBef>
        <a:spcAft>
          <a:spcPct val="0"/>
        </a:spcAft>
        <a:defRPr sz="15500">
          <a:solidFill>
            <a:schemeClr val="tx2"/>
          </a:solidFill>
          <a:latin typeface="Times New Roman" pitchFamily="18" charset="0"/>
        </a:defRPr>
      </a:lvl4pPr>
      <a:lvl5pPr algn="ctr" defTabSz="3228975" rtl="0" eaLnBrk="0" fontAlgn="base" hangingPunct="0">
        <a:spcBef>
          <a:spcPct val="0"/>
        </a:spcBef>
        <a:spcAft>
          <a:spcPct val="0"/>
        </a:spcAft>
        <a:defRPr sz="15500">
          <a:solidFill>
            <a:schemeClr val="tx2"/>
          </a:solidFill>
          <a:latin typeface="Times New Roman" pitchFamily="18" charset="0"/>
        </a:defRPr>
      </a:lvl5pPr>
      <a:lvl6pPr marL="457200" algn="ctr" defTabSz="3228975" rtl="0" eaLnBrk="0" fontAlgn="base" hangingPunct="0">
        <a:spcBef>
          <a:spcPct val="0"/>
        </a:spcBef>
        <a:spcAft>
          <a:spcPct val="0"/>
        </a:spcAft>
        <a:defRPr sz="15500">
          <a:solidFill>
            <a:schemeClr val="tx2"/>
          </a:solidFill>
          <a:latin typeface="Times New Roman" pitchFamily="18" charset="0"/>
        </a:defRPr>
      </a:lvl6pPr>
      <a:lvl7pPr marL="914400" algn="ctr" defTabSz="3228975" rtl="0" eaLnBrk="0" fontAlgn="base" hangingPunct="0">
        <a:spcBef>
          <a:spcPct val="0"/>
        </a:spcBef>
        <a:spcAft>
          <a:spcPct val="0"/>
        </a:spcAft>
        <a:defRPr sz="15500">
          <a:solidFill>
            <a:schemeClr val="tx2"/>
          </a:solidFill>
          <a:latin typeface="Times New Roman" pitchFamily="18" charset="0"/>
        </a:defRPr>
      </a:lvl7pPr>
      <a:lvl8pPr marL="1371600" algn="ctr" defTabSz="3228975" rtl="0" eaLnBrk="0" fontAlgn="base" hangingPunct="0">
        <a:spcBef>
          <a:spcPct val="0"/>
        </a:spcBef>
        <a:spcAft>
          <a:spcPct val="0"/>
        </a:spcAft>
        <a:defRPr sz="15500">
          <a:solidFill>
            <a:schemeClr val="tx2"/>
          </a:solidFill>
          <a:latin typeface="Times New Roman" pitchFamily="18" charset="0"/>
        </a:defRPr>
      </a:lvl8pPr>
      <a:lvl9pPr marL="1828800" algn="ctr" defTabSz="3228975" rtl="0" eaLnBrk="0" fontAlgn="base" hangingPunct="0">
        <a:spcBef>
          <a:spcPct val="0"/>
        </a:spcBef>
        <a:spcAft>
          <a:spcPct val="0"/>
        </a:spcAft>
        <a:defRPr sz="15500">
          <a:solidFill>
            <a:schemeClr val="tx2"/>
          </a:solidFill>
          <a:latin typeface="Times New Roman" pitchFamily="18" charset="0"/>
        </a:defRPr>
      </a:lvl9pPr>
    </p:titleStyle>
    <p:bodyStyle>
      <a:lvl1pPr marL="1209675" indent="-1209675" algn="l" defTabSz="3228975" rtl="0" eaLnBrk="0" fontAlgn="base" hangingPunct="0">
        <a:spcBef>
          <a:spcPct val="20000"/>
        </a:spcBef>
        <a:spcAft>
          <a:spcPct val="0"/>
        </a:spcAft>
        <a:buChar char="•"/>
        <a:defRPr sz="11200">
          <a:solidFill>
            <a:schemeClr val="tx1"/>
          </a:solidFill>
          <a:latin typeface="+mn-lt"/>
          <a:ea typeface="+mn-ea"/>
          <a:cs typeface="+mn-cs"/>
        </a:defRPr>
      </a:lvl1pPr>
      <a:lvl2pPr marL="2622550" indent="-1009650" algn="l" defTabSz="3228975" rtl="0" eaLnBrk="0" fontAlgn="base" hangingPunct="0">
        <a:spcBef>
          <a:spcPct val="20000"/>
        </a:spcBef>
        <a:spcAft>
          <a:spcPct val="0"/>
        </a:spcAft>
        <a:buChar char="–"/>
        <a:defRPr sz="9900">
          <a:solidFill>
            <a:schemeClr val="tx1"/>
          </a:solidFill>
          <a:latin typeface="+mn-lt"/>
        </a:defRPr>
      </a:lvl2pPr>
      <a:lvl3pPr marL="4035425" indent="-806450" algn="l" defTabSz="3228975" rtl="0" eaLnBrk="0" fontAlgn="base" hangingPunct="0">
        <a:spcBef>
          <a:spcPct val="20000"/>
        </a:spcBef>
        <a:spcAft>
          <a:spcPct val="0"/>
        </a:spcAft>
        <a:buChar char="•"/>
        <a:defRPr sz="8500">
          <a:solidFill>
            <a:schemeClr val="tx1"/>
          </a:solidFill>
          <a:latin typeface="+mn-lt"/>
        </a:defRPr>
      </a:lvl3pPr>
      <a:lvl4pPr marL="5654675" indent="-811213" algn="l" defTabSz="3228975" rtl="0" eaLnBrk="0" fontAlgn="base" hangingPunct="0">
        <a:spcBef>
          <a:spcPct val="20000"/>
        </a:spcBef>
        <a:spcAft>
          <a:spcPct val="0"/>
        </a:spcAft>
        <a:buChar char="–"/>
        <a:defRPr sz="6900">
          <a:solidFill>
            <a:schemeClr val="tx1"/>
          </a:solidFill>
          <a:latin typeface="+mn-lt"/>
        </a:defRPr>
      </a:lvl4pPr>
      <a:lvl5pPr marL="7267575" indent="-806450" algn="l" defTabSz="3228975" rtl="0" eaLnBrk="0" fontAlgn="base" hangingPunct="0">
        <a:spcBef>
          <a:spcPct val="20000"/>
        </a:spcBef>
        <a:spcAft>
          <a:spcPct val="0"/>
        </a:spcAft>
        <a:buChar char="»"/>
        <a:defRPr sz="6900">
          <a:solidFill>
            <a:schemeClr val="tx1"/>
          </a:solidFill>
          <a:latin typeface="+mn-lt"/>
        </a:defRPr>
      </a:lvl5pPr>
      <a:lvl6pPr marL="7724775" indent="-806450" algn="l" defTabSz="3228975" rtl="0" eaLnBrk="0" fontAlgn="base" hangingPunct="0">
        <a:spcBef>
          <a:spcPct val="20000"/>
        </a:spcBef>
        <a:spcAft>
          <a:spcPct val="0"/>
        </a:spcAft>
        <a:buChar char="»"/>
        <a:defRPr sz="6900">
          <a:solidFill>
            <a:schemeClr val="tx1"/>
          </a:solidFill>
          <a:latin typeface="+mn-lt"/>
        </a:defRPr>
      </a:lvl6pPr>
      <a:lvl7pPr marL="8181975" indent="-806450" algn="l" defTabSz="3228975" rtl="0" eaLnBrk="0" fontAlgn="base" hangingPunct="0">
        <a:spcBef>
          <a:spcPct val="20000"/>
        </a:spcBef>
        <a:spcAft>
          <a:spcPct val="0"/>
        </a:spcAft>
        <a:buChar char="»"/>
        <a:defRPr sz="6900">
          <a:solidFill>
            <a:schemeClr val="tx1"/>
          </a:solidFill>
          <a:latin typeface="+mn-lt"/>
        </a:defRPr>
      </a:lvl7pPr>
      <a:lvl8pPr marL="8639175" indent="-806450" algn="l" defTabSz="3228975" rtl="0" eaLnBrk="0" fontAlgn="base" hangingPunct="0">
        <a:spcBef>
          <a:spcPct val="20000"/>
        </a:spcBef>
        <a:spcAft>
          <a:spcPct val="0"/>
        </a:spcAft>
        <a:buChar char="»"/>
        <a:defRPr sz="6900">
          <a:solidFill>
            <a:schemeClr val="tx1"/>
          </a:solidFill>
          <a:latin typeface="+mn-lt"/>
        </a:defRPr>
      </a:lvl8pPr>
      <a:lvl9pPr marL="9096375" indent="-806450" algn="l" defTabSz="3228975" rtl="0" eaLnBrk="0" fontAlgn="base" hangingPunct="0">
        <a:spcBef>
          <a:spcPct val="20000"/>
        </a:spcBef>
        <a:spcAft>
          <a:spcPct val="0"/>
        </a:spcAft>
        <a:buChar char="»"/>
        <a:defRPr sz="6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hyperlink" Target="http://www.google.com.sa/url?sa=i&amp;rct=j&amp;q=&amp;esrc=s&amp;frm=1&amp;source=images&amp;cd=&amp;cad=rja&amp;uact=8&amp;ved=0CAcQjRw&amp;url=http://www.google.com.sa/url?sa=i&amp;rct=j&amp;q=&amp;esrc=s&amp;frm=1&amp;source=images&amp;cd=&amp;cad=rja&amp;uact=8&amp;ved=&amp;url=http://www.mu.edu.sa/en/colleges/college-engineering/faculty-members&amp;ei=MJdTVLXRN8XjaM2eguAD&amp;psig=AFQjCNFR0bpJCfIz4NDvnb6JZ9Umh1ySDA&amp;ust=1414850738046235&amp;ei=N5dTVLeIFsHnaLrSgugK&amp;psig=AFQjCNFR0bpJCfIz4NDvnb6JZ9Umh1ySDA&amp;ust=1414850738046235" TargetMode="Externa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hyperlink" Target="http://www.google.com.sa/url?sa=i&amp;rct=j&amp;q=&amp;esrc=s&amp;frm=1&amp;source=images&amp;cd=&amp;cad=rja&amp;uact=8&amp;ved=&amp;url=http://www.mu.edu.sa/en/colleges/college-engineering/faculty-members&amp;ei=MJdTVLXRN8XjaM2eguAD&amp;psig=AFQjCNFR0bpJCfIz4NDvnb6JZ9Umh1ySDA&amp;ust=1414850738046235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emf"/><Relationship Id="rId11" Type="http://schemas.openxmlformats.org/officeDocument/2006/relationships/image" Target="../media/image8.png"/><Relationship Id="rId5" Type="http://schemas.openxmlformats.org/officeDocument/2006/relationships/image" Target="../media/image2.emf"/><Relationship Id="rId10" Type="http://schemas.openxmlformats.org/officeDocument/2006/relationships/image" Target="../media/image7.jpeg"/><Relationship Id="rId4" Type="http://schemas.openxmlformats.org/officeDocument/2006/relationships/image" Target="../media/image1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3" name="Text Box 31"/>
          <p:cNvSpPr txBox="1">
            <a:spLocks noChangeArrowheads="1"/>
          </p:cNvSpPr>
          <p:nvPr/>
        </p:nvSpPr>
        <p:spPr bwMode="auto">
          <a:xfrm>
            <a:off x="6019800" y="304800"/>
            <a:ext cx="17678400" cy="4267200"/>
          </a:xfrm>
          <a:prstGeom prst="rect">
            <a:avLst/>
          </a:prstGeom>
          <a:solidFill>
            <a:srgbClr val="808000"/>
          </a:solidFill>
          <a:ln w="38100">
            <a:noFill/>
            <a:miter lim="800000"/>
            <a:headEnd/>
            <a:tailEnd/>
          </a:ln>
          <a:effectLst/>
        </p:spPr>
        <p:txBody>
          <a:bodyPr lIns="85638" tIns="42818" rIns="85638" bIns="42818" anchor="ctr" anchorCtr="1"/>
          <a:lstStyle/>
          <a:p>
            <a:pPr algn="ctr"/>
            <a:r>
              <a:rPr lang="en-US" sz="3200" b="1" dirty="0">
                <a:latin typeface="Cambria" pitchFamily="18" charset="0"/>
                <a:cs typeface="Arial" pitchFamily="34" charset="0"/>
              </a:rPr>
              <a:t>Removal of </a:t>
            </a:r>
            <a:r>
              <a:rPr lang="en-US" sz="3200" b="1" dirty="0" err="1">
                <a:latin typeface="Cambria" pitchFamily="18" charset="0"/>
                <a:cs typeface="Arial" pitchFamily="34" charset="0"/>
              </a:rPr>
              <a:t>Pb</a:t>
            </a:r>
            <a:r>
              <a:rPr lang="en-US" sz="3200" b="1" dirty="0">
                <a:latin typeface="Cambria" pitchFamily="18" charset="0"/>
                <a:cs typeface="Arial" pitchFamily="34" charset="0"/>
              </a:rPr>
              <a:t>(II) from Wastewaters by Zeolites and Sands: Correlation of X-ray Fluorescence Data and Scanning Electron Microscope Images to Batch Removal </a:t>
            </a:r>
            <a:r>
              <a:rPr lang="en-US" sz="3200" b="1" dirty="0" smtClean="0">
                <a:latin typeface="Cambria" pitchFamily="18" charset="0"/>
                <a:cs typeface="Arial" pitchFamily="34" charset="0"/>
              </a:rPr>
              <a:t>Efficiency</a:t>
            </a:r>
          </a:p>
          <a:p>
            <a:pPr algn="ctr"/>
            <a:endParaRPr lang="en-US" dirty="0" smtClean="0">
              <a:solidFill>
                <a:srgbClr val="FFFF00"/>
              </a:solidFill>
              <a:latin typeface="Cambria" pitchFamily="18" charset="0"/>
              <a:cs typeface="Arial" pitchFamily="34" charset="0"/>
            </a:endParaRPr>
          </a:p>
          <a:p>
            <a:pPr algn="ctr"/>
            <a:r>
              <a:rPr lang="en-US" dirty="0" err="1" smtClean="0">
                <a:solidFill>
                  <a:srgbClr val="FFFF00"/>
                </a:solidFill>
                <a:latin typeface="Cambria" pitchFamily="18" charset="0"/>
                <a:cs typeface="Arial" pitchFamily="34" charset="0"/>
              </a:rPr>
              <a:t>Fawwaz</a:t>
            </a:r>
            <a:r>
              <a:rPr lang="en-US" dirty="0" smtClean="0">
                <a:solidFill>
                  <a:srgbClr val="FFFF00"/>
                </a:solidFill>
                <a:latin typeface="Cambria" pitchFamily="18" charset="0"/>
                <a:cs typeface="Arial" pitchFamily="34" charset="0"/>
              </a:rPr>
              <a:t> Jumean*, </a:t>
            </a:r>
            <a:r>
              <a:rPr lang="en-US" dirty="0">
                <a:solidFill>
                  <a:srgbClr val="FFFF00"/>
                </a:solidFill>
                <a:latin typeface="Cambria" pitchFamily="18" charset="0"/>
                <a:cs typeface="Arial" pitchFamily="34" charset="0"/>
              </a:rPr>
              <a:t>Lucia </a:t>
            </a:r>
            <a:r>
              <a:rPr lang="en-US" dirty="0" smtClean="0">
                <a:solidFill>
                  <a:srgbClr val="FFFF00"/>
                </a:solidFill>
                <a:latin typeface="Cambria" pitchFamily="18" charset="0"/>
                <a:cs typeface="Arial" pitchFamily="34" charset="0"/>
              </a:rPr>
              <a:t>Pappalardo*, </a:t>
            </a:r>
            <a:r>
              <a:rPr lang="en-US" dirty="0">
                <a:solidFill>
                  <a:srgbClr val="FFFF00"/>
                </a:solidFill>
                <a:latin typeface="Cambria" pitchFamily="18" charset="0"/>
                <a:cs typeface="Arial" pitchFamily="34" charset="0"/>
              </a:rPr>
              <a:t>Hani </a:t>
            </a:r>
            <a:r>
              <a:rPr lang="en-US" dirty="0" err="1" smtClean="0">
                <a:solidFill>
                  <a:srgbClr val="FFFF00"/>
                </a:solidFill>
                <a:latin typeface="Cambria" pitchFamily="18" charset="0"/>
                <a:cs typeface="Arial" pitchFamily="34" charset="0"/>
              </a:rPr>
              <a:t>Khoury</a:t>
            </a:r>
            <a:r>
              <a:rPr lang="en-US" dirty="0" smtClean="0">
                <a:solidFill>
                  <a:srgbClr val="FFFF00"/>
                </a:solidFill>
                <a:latin typeface="Cambria" pitchFamily="18" charset="0"/>
                <a:cs typeface="Arial" pitchFamily="34" charset="0"/>
              </a:rPr>
              <a:t>**</a:t>
            </a:r>
          </a:p>
          <a:p>
            <a:pPr algn="ctr"/>
            <a:r>
              <a:rPr lang="en-US" i="1" dirty="0" smtClean="0">
                <a:solidFill>
                  <a:srgbClr val="FFFF00"/>
                </a:solidFill>
                <a:latin typeface="Cambria" pitchFamily="18" charset="0"/>
                <a:cs typeface="Arial" pitchFamily="34" charset="0"/>
              </a:rPr>
              <a:t>*Department </a:t>
            </a:r>
            <a:r>
              <a:rPr lang="en-US" i="1" dirty="0">
                <a:solidFill>
                  <a:srgbClr val="FFFF00"/>
                </a:solidFill>
                <a:latin typeface="Cambria" pitchFamily="18" charset="0"/>
                <a:cs typeface="Arial" pitchFamily="34" charset="0"/>
              </a:rPr>
              <a:t>of Biology, Chemistry and Environmental Sciences, </a:t>
            </a:r>
            <a:r>
              <a:rPr lang="en-US" i="1" dirty="0" smtClean="0">
                <a:solidFill>
                  <a:srgbClr val="FFFF00"/>
                </a:solidFill>
                <a:latin typeface="Cambria" pitchFamily="18" charset="0"/>
                <a:cs typeface="Arial" pitchFamily="34" charset="0"/>
              </a:rPr>
              <a:t>AUS, Sharjah</a:t>
            </a:r>
            <a:r>
              <a:rPr lang="en-US" i="1" dirty="0">
                <a:solidFill>
                  <a:srgbClr val="FFFF00"/>
                </a:solidFill>
                <a:latin typeface="Cambria" pitchFamily="18" charset="0"/>
                <a:cs typeface="Arial" pitchFamily="34" charset="0"/>
              </a:rPr>
              <a:t>, </a:t>
            </a:r>
            <a:r>
              <a:rPr lang="en-US" i="1" dirty="0" smtClean="0">
                <a:solidFill>
                  <a:srgbClr val="FFFF00"/>
                </a:solidFill>
                <a:latin typeface="Cambria" pitchFamily="18" charset="0"/>
                <a:cs typeface="Arial" pitchFamily="34" charset="0"/>
              </a:rPr>
              <a:t>UAE</a:t>
            </a:r>
          </a:p>
          <a:p>
            <a:pPr algn="ctr"/>
            <a:r>
              <a:rPr lang="en-US" i="1" dirty="0">
                <a:solidFill>
                  <a:srgbClr val="FFFF00"/>
                </a:solidFill>
                <a:latin typeface="Cambria" pitchFamily="18" charset="0"/>
                <a:cs typeface="Arial" pitchFamily="34" charset="0"/>
              </a:rPr>
              <a:t>**Department of Geology, The University of Jordan, Amman, Jordan</a:t>
            </a:r>
          </a:p>
        </p:txBody>
      </p:sp>
      <p:sp>
        <p:nvSpPr>
          <p:cNvPr id="8226" name="Text Box 34"/>
          <p:cNvSpPr txBox="1">
            <a:spLocks noChangeArrowheads="1"/>
          </p:cNvSpPr>
          <p:nvPr/>
        </p:nvSpPr>
        <p:spPr bwMode="auto">
          <a:xfrm>
            <a:off x="547688" y="5027613"/>
            <a:ext cx="12796837" cy="914400"/>
          </a:xfrm>
          <a:prstGeom prst="rect">
            <a:avLst/>
          </a:prstGeom>
          <a:solidFill>
            <a:srgbClr val="808000"/>
          </a:solidFill>
          <a:ln w="38100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lIns="128016" tIns="64008" rIns="128016" bIns="64008"/>
          <a:lstStyle/>
          <a:p>
            <a:pPr defTabSz="1279525"/>
            <a:r>
              <a:rPr lang="en-US" sz="48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Abstract</a:t>
            </a:r>
          </a:p>
        </p:txBody>
      </p:sp>
      <p:sp>
        <p:nvSpPr>
          <p:cNvPr id="8227" name="Text Box 35"/>
          <p:cNvSpPr txBox="1">
            <a:spLocks noChangeArrowheads="1"/>
          </p:cNvSpPr>
          <p:nvPr/>
        </p:nvSpPr>
        <p:spPr bwMode="auto">
          <a:xfrm>
            <a:off x="547688" y="5942013"/>
            <a:ext cx="12796837" cy="6173788"/>
          </a:xfrm>
          <a:prstGeom prst="rect">
            <a:avLst/>
          </a:prstGeom>
          <a:noFill/>
          <a:ln w="38100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lIns="365760" tIns="365760" rIns="411480" bIns="256032"/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  <a:ea typeface="Times New Roman"/>
              </a:rPr>
              <a:t>Chemical </a:t>
            </a:r>
            <a:r>
              <a:rPr lang="en-US" dirty="0">
                <a:solidFill>
                  <a:srgbClr val="000000"/>
                </a:solidFill>
                <a:latin typeface="Cambria" panose="02040503050406030204" pitchFamily="18" charset="0"/>
                <a:ea typeface="Times New Roman"/>
              </a:rPr>
              <a:t>compositions of natural zeolites, </a:t>
            </a:r>
            <a:r>
              <a:rPr lang="en-US" dirty="0" err="1">
                <a:solidFill>
                  <a:srgbClr val="000000"/>
                </a:solidFill>
                <a:latin typeface="Cambria" panose="02040503050406030204" pitchFamily="18" charset="0"/>
                <a:ea typeface="Times New Roman"/>
              </a:rPr>
              <a:t>porcelanite</a:t>
            </a:r>
            <a:r>
              <a:rPr lang="en-US" dirty="0">
                <a:solidFill>
                  <a:srgbClr val="000000"/>
                </a:solidFill>
                <a:latin typeface="Cambria" panose="02040503050406030204" pitchFamily="18" charset="0"/>
                <a:ea typeface="Times New Roman"/>
              </a:rPr>
              <a:t> and sands were determined by X-ray fluorescence and correlated with their </a:t>
            </a:r>
            <a:r>
              <a:rPr lang="en-US" dirty="0" err="1">
                <a:solidFill>
                  <a:srgbClr val="000000"/>
                </a:solidFill>
                <a:latin typeface="Cambria" panose="02040503050406030204" pitchFamily="18" charset="0"/>
                <a:ea typeface="Times New Roman"/>
              </a:rPr>
              <a:t>Pb</a:t>
            </a:r>
            <a:r>
              <a:rPr lang="en-US" dirty="0">
                <a:solidFill>
                  <a:srgbClr val="000000"/>
                </a:solidFill>
                <a:latin typeface="Cambria" panose="02040503050406030204" pitchFamily="18" charset="0"/>
                <a:ea typeface="Times New Roman"/>
              </a:rPr>
              <a:t>(II) removal efficiencies. The effect of </a:t>
            </a:r>
            <a:r>
              <a:rPr lang="en-US" dirty="0" err="1">
                <a:solidFill>
                  <a:srgbClr val="000000"/>
                </a:solidFill>
                <a:latin typeface="Cambria" panose="02040503050406030204" pitchFamily="18" charset="0"/>
                <a:ea typeface="Times New Roman"/>
              </a:rPr>
              <a:t>Pb</a:t>
            </a:r>
            <a:r>
              <a:rPr lang="en-US" dirty="0">
                <a:solidFill>
                  <a:srgbClr val="000000"/>
                </a:solidFill>
                <a:latin typeface="Cambria" panose="02040503050406030204" pitchFamily="18" charset="0"/>
                <a:ea typeface="Times New Roman"/>
              </a:rPr>
              <a:t>(II) concentration and zeolite dosage was investigated. Kaolinite, silica and alumina were studied for comparison. Hannon zeolite was most efficient, with a removal capacity of 77 mg </a:t>
            </a:r>
            <a:r>
              <a:rPr lang="en-US" dirty="0" err="1">
                <a:solidFill>
                  <a:srgbClr val="000000"/>
                </a:solidFill>
                <a:latin typeface="Cambria" panose="02040503050406030204" pitchFamily="18" charset="0"/>
                <a:ea typeface="Times New Roman"/>
              </a:rPr>
              <a:t>Pb</a:t>
            </a:r>
            <a:r>
              <a:rPr lang="en-US" dirty="0">
                <a:solidFill>
                  <a:srgbClr val="000000"/>
                </a:solidFill>
                <a:latin typeface="Cambria" panose="02040503050406030204" pitchFamily="18" charset="0"/>
                <a:ea typeface="Times New Roman"/>
              </a:rPr>
              <a:t>(II)/g zeolite from a 300 ppm </a:t>
            </a:r>
            <a:r>
              <a:rPr lang="en-US" dirty="0" err="1">
                <a:solidFill>
                  <a:srgbClr val="000000"/>
                </a:solidFill>
                <a:latin typeface="Cambria" panose="02040503050406030204" pitchFamily="18" charset="0"/>
                <a:ea typeface="Times New Roman"/>
              </a:rPr>
              <a:t>Pb</a:t>
            </a:r>
            <a:r>
              <a:rPr lang="en-US" dirty="0">
                <a:solidFill>
                  <a:srgbClr val="000000"/>
                </a:solidFill>
                <a:latin typeface="Cambria" panose="02040503050406030204" pitchFamily="18" charset="0"/>
                <a:ea typeface="Times New Roman"/>
              </a:rPr>
              <a:t>(II) solution. </a:t>
            </a:r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  <a:ea typeface="Times New Roman"/>
              </a:rPr>
              <a:t>Efficiencies </a:t>
            </a:r>
            <a:r>
              <a:rPr lang="en-US" dirty="0">
                <a:solidFill>
                  <a:srgbClr val="000000"/>
                </a:solidFill>
                <a:latin typeface="Cambria" panose="02040503050406030204" pitchFamily="18" charset="0"/>
                <a:ea typeface="Times New Roman"/>
              </a:rPr>
              <a:t>followed the order: Hannon</a:t>
            </a:r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  <a:ea typeface="Times New Roman"/>
              </a:rPr>
              <a:t>&gt; </a:t>
            </a:r>
            <a:r>
              <a:rPr lang="en-US" dirty="0" err="1" smtClean="0">
                <a:solidFill>
                  <a:srgbClr val="000000"/>
                </a:solidFill>
                <a:latin typeface="Cambria" panose="02040503050406030204" pitchFamily="18" charset="0"/>
                <a:ea typeface="Times New Roman"/>
              </a:rPr>
              <a:t>Mikawir</a:t>
            </a:r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  <a:ea typeface="Times New Roman"/>
              </a:rPr>
              <a:t>&gt; </a:t>
            </a:r>
            <a:r>
              <a:rPr lang="en-US" dirty="0" err="1" smtClean="0">
                <a:solidFill>
                  <a:srgbClr val="000000"/>
                </a:solidFill>
                <a:latin typeface="Cambria" panose="02040503050406030204" pitchFamily="18" charset="0"/>
                <a:ea typeface="Times New Roman"/>
              </a:rPr>
              <a:t>Aritain</a:t>
            </a:r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  <a:ea typeface="Times New Roman"/>
              </a:rPr>
              <a:t> </a:t>
            </a:r>
            <a:r>
              <a:rPr lang="en-US" dirty="0">
                <a:solidFill>
                  <a:srgbClr val="000000"/>
                </a:solidFill>
                <a:latin typeface="Cambria" panose="02040503050406030204" pitchFamily="18" charset="0"/>
                <a:ea typeface="Times New Roman"/>
              </a:rPr>
              <a:t>and that for </a:t>
            </a:r>
            <a:r>
              <a:rPr lang="en-US" dirty="0" err="1">
                <a:solidFill>
                  <a:srgbClr val="000000"/>
                </a:solidFill>
                <a:latin typeface="Cambria" panose="02040503050406030204" pitchFamily="18" charset="0"/>
                <a:ea typeface="Times New Roman"/>
              </a:rPr>
              <a:t>porcelanite</a:t>
            </a:r>
            <a:r>
              <a:rPr lang="en-US" dirty="0">
                <a:solidFill>
                  <a:srgbClr val="000000"/>
                </a:solidFill>
                <a:latin typeface="Cambria" panose="02040503050406030204" pitchFamily="18" charset="0"/>
                <a:ea typeface="Times New Roman"/>
              </a:rPr>
              <a:t> was close to that </a:t>
            </a:r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  <a:ea typeface="Times New Roman"/>
              </a:rPr>
              <a:t>for Hannon</a:t>
            </a:r>
            <a:r>
              <a:rPr lang="en-US" dirty="0">
                <a:solidFill>
                  <a:srgbClr val="000000"/>
                </a:solidFill>
                <a:latin typeface="Cambria" panose="02040503050406030204" pitchFamily="18" charset="0"/>
                <a:ea typeface="Times New Roman"/>
              </a:rPr>
              <a:t>. Zeolites were significantly more efficient than sands, kaolinite, silica and alumina. Adsorbents with intermediate (2.70-2.93) </a:t>
            </a:r>
            <a:r>
              <a:rPr lang="en-US" dirty="0" err="1">
                <a:solidFill>
                  <a:srgbClr val="000000"/>
                </a:solidFill>
                <a:latin typeface="Cambria" panose="02040503050406030204" pitchFamily="18" charset="0"/>
                <a:ea typeface="Times New Roman"/>
              </a:rPr>
              <a:t>nSi</a:t>
            </a:r>
            <a:r>
              <a:rPr lang="en-US" dirty="0">
                <a:solidFill>
                  <a:srgbClr val="000000"/>
                </a:solidFill>
                <a:latin typeface="Cambria" panose="02040503050406030204" pitchFamily="18" charset="0"/>
                <a:ea typeface="Times New Roman"/>
              </a:rPr>
              <a:t>/</a:t>
            </a:r>
            <a:r>
              <a:rPr lang="en-US" dirty="0" err="1">
                <a:solidFill>
                  <a:srgbClr val="000000"/>
                </a:solidFill>
                <a:latin typeface="Cambria" panose="02040503050406030204" pitchFamily="18" charset="0"/>
                <a:ea typeface="Times New Roman"/>
              </a:rPr>
              <a:t>nAl</a:t>
            </a:r>
            <a:r>
              <a:rPr lang="en-US" dirty="0">
                <a:solidFill>
                  <a:srgbClr val="000000"/>
                </a:solidFill>
                <a:latin typeface="Cambria" panose="02040503050406030204" pitchFamily="18" charset="0"/>
                <a:ea typeface="Times New Roman"/>
              </a:rPr>
              <a:t> ratios were most efficient. Scanning electron microscope micrographs were correlated with efficiencies</a:t>
            </a:r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  <a:ea typeface="Times New Roman"/>
              </a:rPr>
              <a:t>. [1]</a:t>
            </a:r>
            <a:endParaRPr lang="en-US" dirty="0">
              <a:effectLst/>
              <a:latin typeface="Cambria" panose="02040503050406030204" pitchFamily="18" charset="0"/>
              <a:ea typeface="Times New Roman"/>
            </a:endParaRPr>
          </a:p>
        </p:txBody>
      </p:sp>
      <p:sp>
        <p:nvSpPr>
          <p:cNvPr id="8228" name="Text Box 36"/>
          <p:cNvSpPr txBox="1">
            <a:spLocks noChangeArrowheads="1"/>
          </p:cNvSpPr>
          <p:nvPr/>
        </p:nvSpPr>
        <p:spPr bwMode="auto">
          <a:xfrm>
            <a:off x="14076363" y="5943600"/>
            <a:ext cx="12796837" cy="9140825"/>
          </a:xfrm>
          <a:prstGeom prst="rect">
            <a:avLst/>
          </a:prstGeom>
          <a:noFill/>
          <a:ln w="38100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lIns="256032" tIns="256032" rIns="457200" bIns="256032"/>
          <a:lstStyle/>
          <a:p>
            <a:pPr marL="457200" indent="-457200" algn="just" defTabSz="857250">
              <a:buFont typeface="Wingdings" panose="05000000000000000000" pitchFamily="2" charset="2"/>
              <a:buChar char="q"/>
            </a:pPr>
            <a:endParaRPr lang="en-US" altLang="ko-KR" dirty="0" smtClean="0">
              <a:latin typeface="Cambria" panose="02040503050406030204" pitchFamily="18" charset="0"/>
              <a:cs typeface="Times New Roman" pitchFamily="18" charset="0"/>
            </a:endParaRPr>
          </a:p>
          <a:p>
            <a:pPr marL="457200" indent="-457200" algn="just" defTabSz="857250">
              <a:buFont typeface="Wingdings" panose="05000000000000000000" pitchFamily="2" charset="2"/>
              <a:buChar char="q"/>
            </a:pPr>
            <a:r>
              <a:rPr lang="en-US" altLang="ko-KR" dirty="0" smtClean="0">
                <a:latin typeface="Cambria" panose="02040503050406030204" pitchFamily="18" charset="0"/>
                <a:cs typeface="Times New Roman" pitchFamily="18" charset="0"/>
              </a:rPr>
              <a:t>Removal </a:t>
            </a:r>
            <a:r>
              <a:rPr lang="en-US" altLang="ko-KR" dirty="0">
                <a:latin typeface="Cambria" panose="02040503050406030204" pitchFamily="18" charset="0"/>
                <a:cs typeface="Times New Roman" pitchFamily="18" charset="0"/>
              </a:rPr>
              <a:t>efficiencies, in mg </a:t>
            </a:r>
            <a:r>
              <a:rPr lang="en-US" altLang="ko-KR" dirty="0" err="1">
                <a:latin typeface="Cambria" panose="02040503050406030204" pitchFamily="18" charset="0"/>
                <a:cs typeface="Times New Roman" pitchFamily="18" charset="0"/>
              </a:rPr>
              <a:t>Pb</a:t>
            </a:r>
            <a:r>
              <a:rPr lang="en-US" altLang="ko-KR" dirty="0">
                <a:latin typeface="Cambria" panose="02040503050406030204" pitchFamily="18" charset="0"/>
                <a:cs typeface="Times New Roman" pitchFamily="18" charset="0"/>
              </a:rPr>
              <a:t>(II)/g adsorbent, were: 76.9, 52.7 and 42.1 for Hannon, </a:t>
            </a:r>
            <a:r>
              <a:rPr lang="en-US" altLang="ko-KR" dirty="0" err="1">
                <a:latin typeface="Cambria" panose="02040503050406030204" pitchFamily="18" charset="0"/>
                <a:cs typeface="Times New Roman" pitchFamily="18" charset="0"/>
              </a:rPr>
              <a:t>Mikawer</a:t>
            </a:r>
            <a:r>
              <a:rPr lang="en-US" altLang="ko-KR" dirty="0">
                <a:latin typeface="Cambria" panose="02040503050406030204" pitchFamily="18" charset="0"/>
                <a:cs typeface="Times New Roman" pitchFamily="18" charset="0"/>
              </a:rPr>
              <a:t> and </a:t>
            </a:r>
            <a:r>
              <a:rPr lang="en-US" altLang="ko-KR" dirty="0" err="1">
                <a:latin typeface="Cambria" panose="02040503050406030204" pitchFamily="18" charset="0"/>
                <a:cs typeface="Times New Roman" pitchFamily="18" charset="0"/>
              </a:rPr>
              <a:t>Aritain</a:t>
            </a:r>
            <a:r>
              <a:rPr lang="en-US" altLang="ko-KR" dirty="0">
                <a:latin typeface="Cambria" panose="02040503050406030204" pitchFamily="18" charset="0"/>
                <a:cs typeface="Times New Roman" pitchFamily="18" charset="0"/>
              </a:rPr>
              <a:t> zeolites, respectively; 58.2 for </a:t>
            </a:r>
            <a:r>
              <a:rPr lang="en-US" altLang="ko-KR" dirty="0" err="1">
                <a:latin typeface="Cambria" panose="02040503050406030204" pitchFamily="18" charset="0"/>
                <a:cs typeface="Times New Roman" pitchFamily="18" charset="0"/>
              </a:rPr>
              <a:t>porcelanite</a:t>
            </a:r>
            <a:r>
              <a:rPr lang="en-US" altLang="ko-KR" dirty="0">
                <a:latin typeface="Cambria" panose="02040503050406030204" pitchFamily="18" charset="0"/>
                <a:cs typeface="Times New Roman" pitchFamily="18" charset="0"/>
              </a:rPr>
              <a:t>; 29.7, 11.0 and 8.5 for yellow, red and white sand, respectively;  7.2, 3.3 and 1.3 for kaolinite, silica and alumina, respectively</a:t>
            </a:r>
            <a:r>
              <a:rPr lang="en-US" altLang="ko-KR" dirty="0" smtClean="0">
                <a:latin typeface="Cambria" panose="02040503050406030204" pitchFamily="18" charset="0"/>
                <a:cs typeface="Times New Roman" pitchFamily="18" charset="0"/>
              </a:rPr>
              <a:t>.</a:t>
            </a:r>
          </a:p>
          <a:p>
            <a:pPr marL="457200" indent="-457200" algn="just" defTabSz="857250">
              <a:buFont typeface="Wingdings" panose="05000000000000000000" pitchFamily="2" charset="2"/>
              <a:buChar char="q"/>
            </a:pPr>
            <a:endParaRPr lang="en-US" altLang="ko-KR" dirty="0" smtClean="0">
              <a:latin typeface="Cambria" panose="02040503050406030204" pitchFamily="18" charset="0"/>
              <a:cs typeface="Times New Roman" pitchFamily="18" charset="0"/>
            </a:endParaRPr>
          </a:p>
          <a:p>
            <a:pPr marL="457200" indent="-457200" algn="just" defTabSz="857250">
              <a:buFont typeface="Wingdings" panose="05000000000000000000" pitchFamily="2" charset="2"/>
              <a:buChar char="q"/>
            </a:pPr>
            <a:r>
              <a:rPr lang="en-US" dirty="0" smtClean="0">
                <a:latin typeface="Cambria" panose="02040503050406030204" pitchFamily="18" charset="0"/>
              </a:rPr>
              <a:t>The chemical composition </a:t>
            </a:r>
            <a:r>
              <a:rPr lang="en-US" dirty="0">
                <a:latin typeface="Cambria" panose="02040503050406030204" pitchFamily="18" charset="0"/>
              </a:rPr>
              <a:t>analysis </a:t>
            </a:r>
            <a:r>
              <a:rPr lang="en-US" dirty="0" smtClean="0">
                <a:latin typeface="Cambria" panose="02040503050406030204" pitchFamily="18" charset="0"/>
              </a:rPr>
              <a:t>as determined by the </a:t>
            </a:r>
            <a:r>
              <a:rPr lang="en-US" dirty="0">
                <a:solidFill>
                  <a:srgbClr val="000000"/>
                </a:solidFill>
                <a:latin typeface="Cambria" panose="02040503050406030204" pitchFamily="18" charset="0"/>
                <a:ea typeface="Times New Roman"/>
              </a:rPr>
              <a:t>X-ray fluorescence </a:t>
            </a:r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  <a:ea typeface="Times New Roman"/>
              </a:rPr>
              <a:t>(</a:t>
            </a:r>
            <a:r>
              <a:rPr lang="en-US" dirty="0" smtClean="0">
                <a:latin typeface="Cambria" panose="02040503050406030204" pitchFamily="18" charset="0"/>
              </a:rPr>
              <a:t>XRF) data indicates </a:t>
            </a:r>
            <a:r>
              <a:rPr lang="en-US" dirty="0">
                <a:latin typeface="Cambria" panose="02040503050406030204" pitchFamily="18" charset="0"/>
              </a:rPr>
              <a:t>that adsorbents with intermediate molar ratios of Si/Al, in the range 2.70-2.93, are most efficient in </a:t>
            </a:r>
            <a:r>
              <a:rPr lang="en-US" dirty="0" smtClean="0">
                <a:latin typeface="Cambria" panose="02040503050406030204" pitchFamily="18" charset="0"/>
              </a:rPr>
              <a:t>the </a:t>
            </a:r>
            <a:r>
              <a:rPr lang="en-US" dirty="0" err="1" smtClean="0">
                <a:latin typeface="Cambria" panose="02040503050406030204" pitchFamily="18" charset="0"/>
              </a:rPr>
              <a:t>Pb</a:t>
            </a:r>
            <a:r>
              <a:rPr lang="en-US" dirty="0" smtClean="0">
                <a:latin typeface="Cambria" panose="02040503050406030204" pitchFamily="18" charset="0"/>
              </a:rPr>
              <a:t>(II</a:t>
            </a:r>
            <a:r>
              <a:rPr lang="en-US" dirty="0">
                <a:latin typeface="Cambria" panose="02040503050406030204" pitchFamily="18" charset="0"/>
              </a:rPr>
              <a:t>) </a:t>
            </a:r>
            <a:r>
              <a:rPr lang="en-US" dirty="0" smtClean="0">
                <a:latin typeface="Cambria" panose="02040503050406030204" pitchFamily="18" charset="0"/>
              </a:rPr>
              <a:t>removal from aqueous solutions.</a:t>
            </a:r>
          </a:p>
          <a:p>
            <a:pPr marL="457200" indent="-457200" algn="just" defTabSz="857250">
              <a:buFont typeface="Wingdings" panose="05000000000000000000" pitchFamily="2" charset="2"/>
              <a:buChar char="q"/>
            </a:pPr>
            <a:endParaRPr lang="en-US" dirty="0" smtClean="0">
              <a:latin typeface="Cambria" panose="02040503050406030204" pitchFamily="18" charset="0"/>
            </a:endParaRPr>
          </a:p>
          <a:p>
            <a:pPr marL="457200" indent="-457200" algn="just" defTabSz="857250">
              <a:buFont typeface="Wingdings" panose="05000000000000000000" pitchFamily="2" charset="2"/>
              <a:buChar char="q"/>
            </a:pPr>
            <a:r>
              <a:rPr lang="en-US" dirty="0" smtClean="0">
                <a:latin typeface="Cambria" panose="02040503050406030204" pitchFamily="18" charset="0"/>
              </a:rPr>
              <a:t>The morphology analysis as determined by the Scanning </a:t>
            </a:r>
            <a:r>
              <a:rPr lang="en-US" dirty="0">
                <a:latin typeface="Cambria" panose="02040503050406030204" pitchFamily="18" charset="0"/>
              </a:rPr>
              <a:t>electron microscope (SEM) images of adsorbents </a:t>
            </a:r>
            <a:r>
              <a:rPr lang="en-US" dirty="0" smtClean="0">
                <a:latin typeface="Cambria" panose="02040503050406030204" pitchFamily="18" charset="0"/>
              </a:rPr>
              <a:t>suggests that </a:t>
            </a:r>
            <a:r>
              <a:rPr lang="en-US" dirty="0">
                <a:latin typeface="Cambria" panose="02040503050406030204" pitchFamily="18" charset="0"/>
              </a:rPr>
              <a:t>a combination of factors, including shapes and sizes of crystals, channels in zeolites and pores in </a:t>
            </a:r>
            <a:r>
              <a:rPr lang="en-US" dirty="0" err="1">
                <a:latin typeface="Cambria" panose="02040503050406030204" pitchFamily="18" charset="0"/>
              </a:rPr>
              <a:t>porcelanite</a:t>
            </a:r>
            <a:r>
              <a:rPr lang="en-US" dirty="0">
                <a:latin typeface="Cambria" panose="02040503050406030204" pitchFamily="18" charset="0"/>
              </a:rPr>
              <a:t>, appear to favor removal of </a:t>
            </a:r>
            <a:r>
              <a:rPr lang="en-US" dirty="0" err="1">
                <a:latin typeface="Cambria" panose="02040503050406030204" pitchFamily="18" charset="0"/>
              </a:rPr>
              <a:t>Pb</a:t>
            </a:r>
            <a:r>
              <a:rPr lang="en-US" dirty="0">
                <a:latin typeface="Cambria" panose="02040503050406030204" pitchFamily="18" charset="0"/>
              </a:rPr>
              <a:t>(II). </a:t>
            </a:r>
            <a:r>
              <a:rPr lang="en-US" dirty="0" smtClean="0">
                <a:latin typeface="Cambria" panose="02040503050406030204" pitchFamily="18" charset="0"/>
              </a:rPr>
              <a:t>SEM data suggest then that morphology</a:t>
            </a:r>
            <a:r>
              <a:rPr lang="en-US" dirty="0">
                <a:latin typeface="Cambria" panose="02040503050406030204" pitchFamily="18" charset="0"/>
              </a:rPr>
              <a:t>, in addition to chemical composition, plays a key </a:t>
            </a:r>
            <a:r>
              <a:rPr lang="en-US" dirty="0" smtClean="0">
                <a:latin typeface="Cambria" panose="02040503050406030204" pitchFamily="18" charset="0"/>
              </a:rPr>
              <a:t>role in the removal. </a:t>
            </a:r>
          </a:p>
          <a:p>
            <a:pPr algn="just" defTabSz="857250"/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8229" name="Text Box 37"/>
          <p:cNvSpPr txBox="1">
            <a:spLocks noChangeArrowheads="1"/>
          </p:cNvSpPr>
          <p:nvPr/>
        </p:nvSpPr>
        <p:spPr bwMode="auto">
          <a:xfrm>
            <a:off x="14076363" y="5027613"/>
            <a:ext cx="12796837" cy="914400"/>
          </a:xfrm>
          <a:prstGeom prst="rect">
            <a:avLst/>
          </a:prstGeom>
          <a:solidFill>
            <a:srgbClr val="808000"/>
          </a:solidFill>
          <a:ln w="38100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lIns="128016" tIns="64008" rIns="128016" bIns="64008"/>
          <a:lstStyle/>
          <a:p>
            <a:pPr defTabSz="1279525"/>
            <a:r>
              <a:rPr lang="en-US" sz="48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Results</a:t>
            </a:r>
          </a:p>
        </p:txBody>
      </p:sp>
      <p:sp>
        <p:nvSpPr>
          <p:cNvPr id="8230" name="Text Box 38"/>
          <p:cNvSpPr txBox="1">
            <a:spLocks noChangeArrowheads="1"/>
          </p:cNvSpPr>
          <p:nvPr/>
        </p:nvSpPr>
        <p:spPr bwMode="auto">
          <a:xfrm>
            <a:off x="14076363" y="36195000"/>
            <a:ext cx="12795250" cy="7086600"/>
          </a:xfrm>
          <a:prstGeom prst="rect">
            <a:avLst/>
          </a:prstGeom>
          <a:noFill/>
          <a:ln w="38100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lIns="256032" tIns="256032" rIns="320040" bIns="256032"/>
          <a:lstStyle/>
          <a:p>
            <a:pPr marL="342900" lvl="0" indent="-342900" algn="just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2600" dirty="0" smtClean="0">
                <a:latin typeface="Cambria" panose="02040503050406030204" pitchFamily="18" charset="0"/>
                <a:ea typeface="Times New Roman"/>
              </a:rPr>
              <a:t>Jumean, F., Pappalardo, L. and </a:t>
            </a:r>
            <a:r>
              <a:rPr lang="en-US" sz="2600" dirty="0" err="1" smtClean="0">
                <a:latin typeface="Cambria" panose="02040503050406030204" pitchFamily="18" charset="0"/>
                <a:ea typeface="Times New Roman"/>
              </a:rPr>
              <a:t>Khoury</a:t>
            </a:r>
            <a:r>
              <a:rPr lang="en-US" sz="2600" dirty="0" smtClean="0">
                <a:latin typeface="Cambria" panose="02040503050406030204" pitchFamily="18" charset="0"/>
                <a:ea typeface="Times New Roman"/>
              </a:rPr>
              <a:t>, H. </a:t>
            </a:r>
            <a:r>
              <a:rPr lang="en-US" sz="2600" dirty="0">
                <a:latin typeface="Cambria" panose="02040503050406030204" pitchFamily="18" charset="0"/>
                <a:ea typeface="Times New Roman"/>
              </a:rPr>
              <a:t>(2015) Removal of </a:t>
            </a:r>
            <a:r>
              <a:rPr lang="en-US" sz="2600" dirty="0" err="1">
                <a:latin typeface="Cambria" panose="02040503050406030204" pitchFamily="18" charset="0"/>
                <a:ea typeface="Times New Roman"/>
              </a:rPr>
              <a:t>Pb</a:t>
            </a:r>
            <a:r>
              <a:rPr lang="en-US" sz="2600" dirty="0">
                <a:latin typeface="Cambria" panose="02040503050406030204" pitchFamily="18" charset="0"/>
                <a:ea typeface="Times New Roman"/>
              </a:rPr>
              <a:t>(II) from Aqueous Solutions by Zeolites, </a:t>
            </a:r>
            <a:r>
              <a:rPr lang="en-US" sz="2600" dirty="0" err="1">
                <a:latin typeface="Cambria" panose="02040503050406030204" pitchFamily="18" charset="0"/>
                <a:ea typeface="Times New Roman"/>
              </a:rPr>
              <a:t>Porcelanite</a:t>
            </a:r>
            <a:r>
              <a:rPr lang="en-US" sz="2600" dirty="0">
                <a:latin typeface="Cambria" panose="02040503050406030204" pitchFamily="18" charset="0"/>
                <a:ea typeface="Times New Roman"/>
              </a:rPr>
              <a:t> and Sands: Correlation of Morphology and Chemical Composition to Batch Removal Efficiency. </a:t>
            </a:r>
            <a:r>
              <a:rPr lang="en-US" sz="2600" i="1" dirty="0" smtClean="0">
                <a:latin typeface="Cambria" panose="02040503050406030204" pitchFamily="18" charset="0"/>
                <a:ea typeface="Times New Roman"/>
              </a:rPr>
              <a:t>American </a:t>
            </a:r>
            <a:r>
              <a:rPr lang="en-US" sz="2600" i="1" dirty="0">
                <a:latin typeface="Cambria" panose="02040503050406030204" pitchFamily="18" charset="0"/>
                <a:ea typeface="Times New Roman"/>
              </a:rPr>
              <a:t>Journal of Analytical Chemistry</a:t>
            </a:r>
            <a:r>
              <a:rPr lang="en-US" sz="2600" i="1">
                <a:latin typeface="Cambria" panose="02040503050406030204" pitchFamily="18" charset="0"/>
                <a:ea typeface="Times New Roman"/>
              </a:rPr>
              <a:t>, </a:t>
            </a:r>
            <a:r>
              <a:rPr lang="en-US" sz="2600" smtClean="0">
                <a:latin typeface="Cambria" panose="02040503050406030204" pitchFamily="18" charset="0"/>
                <a:ea typeface="Times New Roman"/>
              </a:rPr>
              <a:t>(in press). </a:t>
            </a:r>
            <a:endParaRPr lang="en-US" sz="2600" dirty="0" smtClean="0">
              <a:latin typeface="Cambria" panose="02040503050406030204" pitchFamily="18" charset="0"/>
              <a:ea typeface="Times New Roman"/>
            </a:endParaRPr>
          </a:p>
          <a:p>
            <a:pPr marL="342900" lvl="0" indent="-342900" algn="just">
              <a:spcBef>
                <a:spcPts val="0"/>
              </a:spcBef>
              <a:spcAft>
                <a:spcPts val="0"/>
              </a:spcAft>
              <a:buAutoNum type="arabicPeriod"/>
            </a:pPr>
            <a:endParaRPr lang="en-US" sz="2600" dirty="0" smtClean="0">
              <a:latin typeface="Cambria" panose="02040503050406030204" pitchFamily="18" charset="0"/>
              <a:ea typeface="Times New Roman"/>
            </a:endParaRPr>
          </a:p>
          <a:p>
            <a:pPr marL="342900" lvl="0" indent="-342900" algn="just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2600" dirty="0" smtClean="0">
                <a:latin typeface="Cambria" panose="02040503050406030204" pitchFamily="18" charset="0"/>
                <a:ea typeface="Times New Roman"/>
              </a:rPr>
              <a:t>Pappalardo</a:t>
            </a:r>
            <a:r>
              <a:rPr lang="en-US" sz="2600" dirty="0">
                <a:latin typeface="Cambria" panose="02040503050406030204" pitchFamily="18" charset="0"/>
                <a:ea typeface="Times New Roman"/>
              </a:rPr>
              <a:t>, L., Jumean, F. and </a:t>
            </a:r>
            <a:r>
              <a:rPr lang="en-US" sz="2600" dirty="0" err="1">
                <a:latin typeface="Cambria" panose="02040503050406030204" pitchFamily="18" charset="0"/>
                <a:ea typeface="Times New Roman"/>
              </a:rPr>
              <a:t>Abdo</a:t>
            </a:r>
            <a:r>
              <a:rPr lang="en-US" sz="2600" dirty="0">
                <a:latin typeface="Cambria" panose="02040503050406030204" pitchFamily="18" charset="0"/>
                <a:ea typeface="Times New Roman"/>
              </a:rPr>
              <a:t>, N. (2010)  Removal of Cadmium, Copper, Lead and </a:t>
            </a:r>
            <a:r>
              <a:rPr lang="en-US" sz="2600" dirty="0" smtClean="0">
                <a:latin typeface="Cambria" panose="02040503050406030204" pitchFamily="18" charset="0"/>
                <a:ea typeface="Times New Roman"/>
              </a:rPr>
              <a:t>Nickel </a:t>
            </a:r>
            <a:r>
              <a:rPr lang="en-US" sz="2600" dirty="0">
                <a:latin typeface="Cambria" panose="02040503050406030204" pitchFamily="18" charset="0"/>
                <a:ea typeface="Times New Roman"/>
              </a:rPr>
              <a:t>from Aqueous Solution by White, Yellow and Red United Arab Emirates Sand. </a:t>
            </a:r>
            <a:r>
              <a:rPr lang="en-US" sz="2600" i="1" dirty="0">
                <a:latin typeface="Cambria" panose="02040503050406030204" pitchFamily="18" charset="0"/>
                <a:ea typeface="Times New Roman"/>
              </a:rPr>
              <a:t>American Journal of Environmental Sciences, </a:t>
            </a:r>
            <a:r>
              <a:rPr lang="en-US" sz="2600" b="1" dirty="0">
                <a:latin typeface="Cambria" panose="02040503050406030204" pitchFamily="18" charset="0"/>
                <a:ea typeface="Times New Roman"/>
              </a:rPr>
              <a:t>6</a:t>
            </a:r>
            <a:r>
              <a:rPr lang="en-US" sz="2600" dirty="0">
                <a:latin typeface="Cambria" panose="02040503050406030204" pitchFamily="18" charset="0"/>
                <a:ea typeface="Times New Roman"/>
              </a:rPr>
              <a:t>(1), 41-44. </a:t>
            </a:r>
            <a:endParaRPr lang="en-US" sz="2600" dirty="0" smtClean="0">
              <a:latin typeface="Cambria" panose="02040503050406030204" pitchFamily="18" charset="0"/>
              <a:ea typeface="Times New Roman"/>
            </a:endParaRPr>
          </a:p>
          <a:p>
            <a:pPr marL="342900" lvl="0" indent="-342900" algn="just">
              <a:spcBef>
                <a:spcPts val="0"/>
              </a:spcBef>
              <a:spcAft>
                <a:spcPts val="0"/>
              </a:spcAft>
              <a:buAutoNum type="arabicPeriod"/>
            </a:pPr>
            <a:endParaRPr lang="en-US" sz="2600" dirty="0">
              <a:latin typeface="Cambria" panose="02040503050406030204" pitchFamily="18" charset="0"/>
              <a:ea typeface="Times New Roman"/>
            </a:endParaRPr>
          </a:p>
          <a:p>
            <a:pPr marL="342900" lvl="0" indent="-342900" algn="just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2600" dirty="0" smtClean="0">
                <a:latin typeface="Cambria" panose="02040503050406030204" pitchFamily="18" charset="0"/>
                <a:ea typeface="Times New Roman"/>
              </a:rPr>
              <a:t>Pappalardo</a:t>
            </a:r>
            <a:r>
              <a:rPr lang="en-US" sz="2600" dirty="0">
                <a:latin typeface="Cambria" panose="02040503050406030204" pitchFamily="18" charset="0"/>
                <a:ea typeface="Times New Roman"/>
              </a:rPr>
              <a:t>, L., Jumean, F. and </a:t>
            </a:r>
            <a:r>
              <a:rPr lang="en-US" sz="2600" dirty="0" err="1">
                <a:latin typeface="Cambria" panose="02040503050406030204" pitchFamily="18" charset="0"/>
                <a:ea typeface="Times New Roman"/>
              </a:rPr>
              <a:t>Abdo</a:t>
            </a:r>
            <a:r>
              <a:rPr lang="en-US" sz="2600" dirty="0">
                <a:latin typeface="Cambria" panose="02040503050406030204" pitchFamily="18" charset="0"/>
                <a:ea typeface="Times New Roman"/>
              </a:rPr>
              <a:t>, N. (2011) Removal and Recovery of Lead from Aqueous Solution by Low Cost Media.</a:t>
            </a:r>
            <a:r>
              <a:rPr lang="en-US" sz="2600" i="1" dirty="0">
                <a:latin typeface="Cambria" panose="02040503050406030204" pitchFamily="18" charset="0"/>
                <a:ea typeface="Times New Roman"/>
              </a:rPr>
              <a:t> American Journal of Environmental Sciences,</a:t>
            </a:r>
            <a:r>
              <a:rPr lang="en-US" sz="2600" b="1" i="1" dirty="0">
                <a:latin typeface="Cambria" panose="02040503050406030204" pitchFamily="18" charset="0"/>
                <a:ea typeface="Times New Roman"/>
              </a:rPr>
              <a:t> </a:t>
            </a:r>
            <a:r>
              <a:rPr lang="en-US" sz="2600" b="1" dirty="0">
                <a:latin typeface="Cambria" panose="02040503050406030204" pitchFamily="18" charset="0"/>
                <a:ea typeface="Times New Roman"/>
              </a:rPr>
              <a:t>7</a:t>
            </a:r>
            <a:r>
              <a:rPr lang="en-US" sz="2600" dirty="0">
                <a:latin typeface="Cambria" panose="02040503050406030204" pitchFamily="18" charset="0"/>
                <a:ea typeface="Times New Roman"/>
              </a:rPr>
              <a:t>(2), </a:t>
            </a:r>
            <a:r>
              <a:rPr lang="en-US" sz="2600" dirty="0" smtClean="0">
                <a:latin typeface="Cambria" panose="02040503050406030204" pitchFamily="18" charset="0"/>
                <a:ea typeface="Times New Roman"/>
              </a:rPr>
              <a:t>141-144.</a:t>
            </a:r>
          </a:p>
          <a:p>
            <a:pPr marL="342900" lvl="0" indent="-342900" algn="just">
              <a:spcBef>
                <a:spcPts val="0"/>
              </a:spcBef>
              <a:spcAft>
                <a:spcPts val="0"/>
              </a:spcAft>
              <a:buAutoNum type="arabicPeriod"/>
            </a:pPr>
            <a:endParaRPr lang="en-US" sz="2600" dirty="0" smtClean="0">
              <a:latin typeface="Cambria" panose="02040503050406030204" pitchFamily="18" charset="0"/>
              <a:ea typeface="Times New Roman"/>
            </a:endParaRPr>
          </a:p>
          <a:p>
            <a:pPr marL="342900" lvl="0" indent="-342900" algn="just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2600" dirty="0" err="1" smtClean="0">
                <a:latin typeface="Cambria" panose="02040503050406030204" pitchFamily="18" charset="0"/>
                <a:ea typeface="Times New Roman"/>
              </a:rPr>
              <a:t>Khamis</a:t>
            </a:r>
            <a:r>
              <a:rPr lang="en-US" sz="2600" dirty="0">
                <a:latin typeface="Cambria" panose="02040503050406030204" pitchFamily="18" charset="0"/>
                <a:ea typeface="Times New Roman"/>
              </a:rPr>
              <a:t>, M., Jumean, F. and </a:t>
            </a:r>
            <a:r>
              <a:rPr lang="en-US" sz="2600" dirty="0" err="1">
                <a:latin typeface="Cambria" panose="02040503050406030204" pitchFamily="18" charset="0"/>
                <a:ea typeface="Times New Roman"/>
              </a:rPr>
              <a:t>Abdo</a:t>
            </a:r>
            <a:r>
              <a:rPr lang="en-US" sz="2600" dirty="0">
                <a:latin typeface="Cambria" panose="02040503050406030204" pitchFamily="18" charset="0"/>
                <a:ea typeface="Times New Roman"/>
              </a:rPr>
              <a:t>, N. (2009) Speciation and Removal of Chromium from Aqueous Solution by White, Yellow and Red UAE Sand. </a:t>
            </a:r>
            <a:r>
              <a:rPr lang="en-US" sz="2600" i="1" dirty="0">
                <a:latin typeface="Cambria" panose="02040503050406030204" pitchFamily="18" charset="0"/>
                <a:ea typeface="Times New Roman"/>
              </a:rPr>
              <a:t>Journal of Hazardous Materials, </a:t>
            </a:r>
            <a:r>
              <a:rPr lang="en-US" sz="2600" b="1" dirty="0">
                <a:latin typeface="Cambria" panose="02040503050406030204" pitchFamily="18" charset="0"/>
                <a:ea typeface="Times New Roman"/>
              </a:rPr>
              <a:t>169</a:t>
            </a:r>
            <a:r>
              <a:rPr lang="en-US" sz="2600" dirty="0">
                <a:latin typeface="Cambria" panose="02040503050406030204" pitchFamily="18" charset="0"/>
                <a:ea typeface="Times New Roman"/>
              </a:rPr>
              <a:t>, </a:t>
            </a:r>
            <a:r>
              <a:rPr lang="en-US" sz="2600" dirty="0" smtClean="0">
                <a:latin typeface="Cambria" panose="02040503050406030204" pitchFamily="18" charset="0"/>
                <a:ea typeface="Times New Roman"/>
              </a:rPr>
              <a:t>948-952.</a:t>
            </a:r>
          </a:p>
          <a:p>
            <a:pPr marL="342900" lvl="0" indent="-342900" algn="just">
              <a:spcBef>
                <a:spcPts val="0"/>
              </a:spcBef>
              <a:spcAft>
                <a:spcPts val="0"/>
              </a:spcAft>
              <a:buAutoNum type="arabicPeriod"/>
            </a:pPr>
            <a:endParaRPr lang="en-US" sz="2400" dirty="0" smtClean="0">
              <a:latin typeface="Cambria" panose="02040503050406030204" pitchFamily="18" charset="0"/>
              <a:ea typeface="Times New Roman"/>
            </a:endParaRPr>
          </a:p>
        </p:txBody>
      </p:sp>
      <p:sp>
        <p:nvSpPr>
          <p:cNvPr id="8231" name="Text Box 39"/>
          <p:cNvSpPr txBox="1">
            <a:spLocks noChangeArrowheads="1"/>
          </p:cNvSpPr>
          <p:nvPr/>
        </p:nvSpPr>
        <p:spPr bwMode="auto">
          <a:xfrm>
            <a:off x="14076363" y="35280600"/>
            <a:ext cx="12795250" cy="914400"/>
          </a:xfrm>
          <a:prstGeom prst="rect">
            <a:avLst/>
          </a:prstGeom>
          <a:solidFill>
            <a:srgbClr val="808000"/>
          </a:solidFill>
          <a:ln w="38100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lIns="128016" tIns="64008" rIns="128016" bIns="64008"/>
          <a:lstStyle/>
          <a:p>
            <a:pPr defTabSz="1279525"/>
            <a:r>
              <a:rPr lang="en-US" sz="4800" b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References</a:t>
            </a:r>
          </a:p>
        </p:txBody>
      </p:sp>
      <p:sp>
        <p:nvSpPr>
          <p:cNvPr id="8232" name="Text Box 40"/>
          <p:cNvSpPr txBox="1">
            <a:spLocks noChangeArrowheads="1"/>
          </p:cNvSpPr>
          <p:nvPr/>
        </p:nvSpPr>
        <p:spPr bwMode="auto">
          <a:xfrm>
            <a:off x="614364" y="26670001"/>
            <a:ext cx="12730162" cy="8001000"/>
          </a:xfrm>
          <a:prstGeom prst="rect">
            <a:avLst/>
          </a:prstGeom>
          <a:noFill/>
          <a:ln w="38100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lIns="256032" tIns="256032" rIns="256032" bIns="256032"/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AU" b="1" dirty="0">
                <a:solidFill>
                  <a:srgbClr val="000000"/>
                </a:solidFill>
                <a:latin typeface="Cambria" panose="02040503050406030204" pitchFamily="18" charset="0"/>
                <a:ea typeface="Times New Roman"/>
                <a:cs typeface="Traditional Arabic"/>
              </a:rPr>
              <a:t>Adsorbents</a:t>
            </a:r>
            <a:r>
              <a:rPr lang="en-AU" dirty="0">
                <a:solidFill>
                  <a:srgbClr val="000000"/>
                </a:solidFill>
                <a:latin typeface="Cambria" panose="02040503050406030204" pitchFamily="18" charset="0"/>
                <a:ea typeface="Times New Roman"/>
                <a:cs typeface="Traditional Arabic"/>
              </a:rPr>
              <a:t> </a:t>
            </a:r>
            <a:endParaRPr lang="en-AU" dirty="0" smtClean="0">
              <a:solidFill>
                <a:srgbClr val="000000"/>
              </a:solidFill>
              <a:latin typeface="Cambria" panose="02040503050406030204" pitchFamily="18" charset="0"/>
              <a:ea typeface="Times New Roman"/>
              <a:cs typeface="Traditional Arabic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Cambria" panose="02040503050406030204" pitchFamily="18" charset="0"/>
                <a:ea typeface="Times New Roman"/>
                <a:cs typeface="Traditional Arabic"/>
              </a:rPr>
              <a:t>White, yellow and red sand samples were collected from several locations in the UAE. </a:t>
            </a:r>
            <a:r>
              <a:rPr lang="en-US" dirty="0" err="1" smtClean="0">
                <a:solidFill>
                  <a:srgbClr val="000000"/>
                </a:solidFill>
                <a:latin typeface="Cambria" panose="02040503050406030204" pitchFamily="18" charset="0"/>
                <a:ea typeface="Times New Roman"/>
                <a:cs typeface="Traditional Arabic"/>
              </a:rPr>
              <a:t>Mikawer</a:t>
            </a:r>
            <a:r>
              <a:rPr lang="en-US" dirty="0">
                <a:solidFill>
                  <a:srgbClr val="000000"/>
                </a:solidFill>
                <a:latin typeface="Cambria" panose="02040503050406030204" pitchFamily="18" charset="0"/>
                <a:ea typeface="Times New Roman"/>
                <a:cs typeface="Traditional Arabic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Cambria" panose="02040503050406030204" pitchFamily="18" charset="0"/>
                <a:ea typeface="Times New Roman"/>
                <a:cs typeface="Traditional Arabic"/>
              </a:rPr>
              <a:t>Aritain</a:t>
            </a:r>
            <a:r>
              <a:rPr lang="en-US" dirty="0">
                <a:solidFill>
                  <a:srgbClr val="000000"/>
                </a:solidFill>
                <a:latin typeface="Cambria" panose="02040503050406030204" pitchFamily="18" charset="0"/>
                <a:ea typeface="Times New Roman"/>
                <a:cs typeface="Traditional Arabic"/>
              </a:rPr>
              <a:t> and Hannon zeolites were obtained from areas with the same names in Jordan. </a:t>
            </a:r>
            <a:endParaRPr lang="en-US" dirty="0" smtClean="0">
              <a:solidFill>
                <a:srgbClr val="000000"/>
              </a:solidFill>
              <a:latin typeface="Cambria" panose="02040503050406030204" pitchFamily="18" charset="0"/>
              <a:ea typeface="Times New Roman"/>
              <a:cs typeface="Traditional Arabic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b="1" dirty="0" smtClean="0">
                <a:latin typeface="Cambria" panose="02040503050406030204" pitchFamily="18" charset="0"/>
                <a:ea typeface="Times New Roman"/>
              </a:rPr>
              <a:t>Instrumentation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dirty="0" smtClean="0">
                <a:latin typeface="Cambria" panose="02040503050406030204" pitchFamily="18" charset="0"/>
                <a:ea typeface="Times New Roman"/>
              </a:rPr>
              <a:t>Lead concentrations </a:t>
            </a:r>
            <a:r>
              <a:rPr lang="en-US" dirty="0">
                <a:latin typeface="Cambria" panose="02040503050406030204" pitchFamily="18" charset="0"/>
                <a:ea typeface="Times New Roman"/>
              </a:rPr>
              <a:t>were determined using a Varian Liberty axial sequential inductively coupled plasma-atomic emission spectrometer “ICP-AES</a:t>
            </a:r>
            <a:r>
              <a:rPr lang="en-US" dirty="0" smtClean="0">
                <a:latin typeface="Cambria" panose="02040503050406030204" pitchFamily="18" charset="0"/>
                <a:ea typeface="Times New Roman"/>
              </a:rPr>
              <a:t>”. </a:t>
            </a:r>
            <a:r>
              <a:rPr lang="en-US" dirty="0">
                <a:latin typeface="Cambria" panose="02040503050406030204" pitchFamily="18" charset="0"/>
                <a:ea typeface="Times New Roman"/>
              </a:rPr>
              <a:t>XRF images and spectra were obtained using a Horiba, XGT-7200V X-ray analytical microscope with silicon drift detector (SDD</a:t>
            </a:r>
            <a:r>
              <a:rPr lang="en-US" dirty="0" smtClean="0">
                <a:latin typeface="Cambria" panose="02040503050406030204" pitchFamily="18" charset="0"/>
                <a:ea typeface="Times New Roman"/>
              </a:rPr>
              <a:t>). </a:t>
            </a:r>
            <a:r>
              <a:rPr lang="en-US" dirty="0">
                <a:latin typeface="Cambria" panose="02040503050406030204" pitchFamily="18" charset="0"/>
                <a:ea typeface="Arial Unicode MS"/>
              </a:rPr>
              <a:t>SEM micrographs on sands were obtained using a high resolution TESCAN Vega 3-LMU, equipped with a 4-lens electron optics </a:t>
            </a:r>
            <a:r>
              <a:rPr lang="en-US" dirty="0" smtClean="0">
                <a:latin typeface="Cambria" panose="02040503050406030204" pitchFamily="18" charset="0"/>
                <a:ea typeface="Arial Unicode MS"/>
              </a:rPr>
              <a:t>system. </a:t>
            </a:r>
            <a:r>
              <a:rPr lang="en-US" dirty="0">
                <a:latin typeface="Cambria" panose="02040503050406030204" pitchFamily="18" charset="0"/>
                <a:ea typeface="Arial Unicode MS"/>
              </a:rPr>
              <a:t>Micrographs on platinum coated samples of zeolites and </a:t>
            </a:r>
            <a:r>
              <a:rPr lang="en-US" dirty="0" err="1">
                <a:latin typeface="Cambria" panose="02040503050406030204" pitchFamily="18" charset="0"/>
                <a:ea typeface="Arial Unicode MS"/>
              </a:rPr>
              <a:t>porcelanite</a:t>
            </a:r>
            <a:r>
              <a:rPr lang="en-US" dirty="0">
                <a:latin typeface="Cambria" panose="02040503050406030204" pitchFamily="18" charset="0"/>
                <a:ea typeface="Arial Unicode MS"/>
              </a:rPr>
              <a:t> were obtained using an </a:t>
            </a:r>
            <a:r>
              <a:rPr lang="en-US" dirty="0" smtClean="0">
                <a:latin typeface="Cambria" panose="02040503050406030204" pitchFamily="18" charset="0"/>
                <a:ea typeface="Arial Unicode MS"/>
              </a:rPr>
              <a:t>FEI-INSPECT-F50.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b="1" dirty="0" smtClean="0">
                <a:latin typeface="Cambria" panose="02040503050406030204" pitchFamily="18" charset="0"/>
                <a:ea typeface="Times New Roman"/>
              </a:rPr>
              <a:t>Batch studies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Cambria" panose="02040503050406030204" pitchFamily="18" charset="0"/>
                <a:ea typeface="Times New Roman"/>
              </a:rPr>
              <a:t>Batch equilibration studies </a:t>
            </a:r>
            <a:r>
              <a:rPr lang="en-US" dirty="0" smtClean="0">
                <a:latin typeface="Cambria" panose="02040503050406030204" pitchFamily="18" charset="0"/>
                <a:ea typeface="Times New Roman"/>
              </a:rPr>
              <a:t>were </a:t>
            </a:r>
            <a:r>
              <a:rPr lang="en-US" dirty="0">
                <a:latin typeface="Cambria" panose="02040503050406030204" pitchFamily="18" charset="0"/>
                <a:ea typeface="Times New Roman"/>
              </a:rPr>
              <a:t>performed using 0.100 dm</a:t>
            </a:r>
            <a:r>
              <a:rPr lang="en-US" baseline="30000" dirty="0">
                <a:latin typeface="Cambria" panose="02040503050406030204" pitchFamily="18" charset="0"/>
                <a:ea typeface="Times New Roman"/>
              </a:rPr>
              <a:t>3</a:t>
            </a:r>
            <a:r>
              <a:rPr lang="en-US" dirty="0">
                <a:latin typeface="Cambria" panose="02040503050406030204" pitchFamily="18" charset="0"/>
                <a:ea typeface="Times New Roman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Times New Roman"/>
              </a:rPr>
              <a:t>Pb</a:t>
            </a:r>
            <a:r>
              <a:rPr lang="en-US" dirty="0">
                <a:latin typeface="Cambria" panose="02040503050406030204" pitchFamily="18" charset="0"/>
                <a:ea typeface="Times New Roman"/>
              </a:rPr>
              <a:t>(II) </a:t>
            </a:r>
            <a:r>
              <a:rPr lang="en-US" dirty="0" smtClean="0">
                <a:latin typeface="Cambria" panose="02040503050406030204" pitchFamily="18" charset="0"/>
                <a:ea typeface="Times New Roman"/>
              </a:rPr>
              <a:t>solutions on a known </a:t>
            </a:r>
            <a:r>
              <a:rPr lang="en-US" dirty="0">
                <a:latin typeface="Cambria" panose="02040503050406030204" pitchFamily="18" charset="0"/>
                <a:ea typeface="Times New Roman"/>
              </a:rPr>
              <a:t>mass of adsorbent equilibrated at </a:t>
            </a:r>
            <a:r>
              <a:rPr lang="en-US" dirty="0" smtClean="0">
                <a:latin typeface="Cambria" panose="02040503050406030204" pitchFamily="18" charset="0"/>
                <a:ea typeface="Times New Roman"/>
              </a:rPr>
              <a:t>25.0</a:t>
            </a:r>
            <a:r>
              <a:rPr lang="en-US" baseline="30000" dirty="0" smtClean="0">
                <a:latin typeface="Cambria" panose="02040503050406030204" pitchFamily="18" charset="0"/>
                <a:ea typeface="Times New Roman"/>
              </a:rPr>
              <a:t>o</a:t>
            </a:r>
            <a:r>
              <a:rPr lang="en-US" dirty="0" smtClean="0">
                <a:latin typeface="Cambria" panose="02040503050406030204" pitchFamily="18" charset="0"/>
                <a:ea typeface="Times New Roman"/>
              </a:rPr>
              <a:t>C </a:t>
            </a:r>
            <a:r>
              <a:rPr lang="en-US" dirty="0">
                <a:latin typeface="Cambria" panose="02040503050406030204" pitchFamily="18" charset="0"/>
                <a:ea typeface="Times New Roman"/>
              </a:rPr>
              <a:t>for 2 h at 200 rpm.  </a:t>
            </a:r>
            <a:endParaRPr lang="en-AU" dirty="0">
              <a:solidFill>
                <a:srgbClr val="000000"/>
              </a:solidFill>
              <a:latin typeface="Cambria" panose="02040503050406030204" pitchFamily="18" charset="0"/>
              <a:ea typeface="Times New Roman"/>
              <a:cs typeface="Traditional Arabic"/>
            </a:endParaRPr>
          </a:p>
        </p:txBody>
      </p:sp>
      <p:sp>
        <p:nvSpPr>
          <p:cNvPr id="8233" name="Text Box 41"/>
          <p:cNvSpPr txBox="1">
            <a:spLocks noChangeArrowheads="1"/>
          </p:cNvSpPr>
          <p:nvPr/>
        </p:nvSpPr>
        <p:spPr bwMode="auto">
          <a:xfrm>
            <a:off x="614363" y="25755600"/>
            <a:ext cx="12730162" cy="914400"/>
          </a:xfrm>
          <a:prstGeom prst="rect">
            <a:avLst/>
          </a:prstGeom>
          <a:solidFill>
            <a:srgbClr val="808000"/>
          </a:solidFill>
          <a:ln w="38100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lIns="128016" tIns="64008" rIns="128016" bIns="64008"/>
          <a:lstStyle/>
          <a:p>
            <a:pPr defTabSz="1279525"/>
            <a:r>
              <a:rPr lang="en-US" sz="48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Methods and Materials</a:t>
            </a:r>
          </a:p>
        </p:txBody>
      </p:sp>
      <p:sp>
        <p:nvSpPr>
          <p:cNvPr id="8240" name="Text Box 48"/>
          <p:cNvSpPr txBox="1">
            <a:spLocks noChangeArrowheads="1"/>
          </p:cNvSpPr>
          <p:nvPr/>
        </p:nvSpPr>
        <p:spPr bwMode="auto">
          <a:xfrm>
            <a:off x="14076363" y="29870400"/>
            <a:ext cx="12795250" cy="5334000"/>
          </a:xfrm>
          <a:prstGeom prst="rect">
            <a:avLst/>
          </a:prstGeom>
          <a:noFill/>
          <a:ln w="38100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lIns="256032" tIns="365760" rIns="411480" bIns="256032"/>
          <a:lstStyle/>
          <a:p>
            <a:pPr marL="457200" indent="-457200" algn="just" defTabSz="857250">
              <a:buFont typeface="Wingdings" panose="05000000000000000000" pitchFamily="2" charset="2"/>
              <a:buChar char="v"/>
            </a:pPr>
            <a:r>
              <a:rPr lang="en-US" dirty="0" smtClean="0">
                <a:latin typeface="Cambria" panose="02040503050406030204" pitchFamily="18" charset="0"/>
              </a:rPr>
              <a:t>Zeolites and </a:t>
            </a:r>
            <a:r>
              <a:rPr lang="en-US" dirty="0" err="1" smtClean="0">
                <a:latin typeface="Cambria" panose="02040503050406030204" pitchFamily="18" charset="0"/>
              </a:rPr>
              <a:t>porcelanite</a:t>
            </a:r>
            <a:r>
              <a:rPr lang="en-US" dirty="0" smtClean="0">
                <a:latin typeface="Cambria" panose="02040503050406030204" pitchFamily="18" charset="0"/>
              </a:rPr>
              <a:t> are more efficient than sands or other common adsorbents in removing </a:t>
            </a:r>
            <a:r>
              <a:rPr lang="en-US" dirty="0" err="1" smtClean="0">
                <a:latin typeface="Cambria" panose="02040503050406030204" pitchFamily="18" charset="0"/>
              </a:rPr>
              <a:t>Pb</a:t>
            </a:r>
            <a:r>
              <a:rPr lang="en-US" dirty="0" smtClean="0">
                <a:latin typeface="Cambria" panose="02040503050406030204" pitchFamily="18" charset="0"/>
              </a:rPr>
              <a:t>(II) from wastewater solutions. </a:t>
            </a:r>
          </a:p>
          <a:p>
            <a:pPr algn="just" defTabSz="857250"/>
            <a:r>
              <a:rPr lang="en-US" dirty="0" smtClean="0">
                <a:latin typeface="Cambria" panose="02040503050406030204" pitchFamily="18" charset="0"/>
              </a:rPr>
              <a:t> </a:t>
            </a:r>
          </a:p>
          <a:p>
            <a:pPr marL="457200" indent="-457200" algn="just" defTabSz="857250">
              <a:buFont typeface="Wingdings" panose="05000000000000000000" pitchFamily="2" charset="2"/>
              <a:buChar char="v"/>
            </a:pPr>
            <a:r>
              <a:rPr lang="en-US" dirty="0" smtClean="0">
                <a:latin typeface="Cambria" panose="02040503050406030204" pitchFamily="18" charset="0"/>
              </a:rPr>
              <a:t>Molar </a:t>
            </a:r>
            <a:r>
              <a:rPr lang="en-US" dirty="0">
                <a:latin typeface="Cambria" panose="02040503050406030204" pitchFamily="18" charset="0"/>
              </a:rPr>
              <a:t>ratios of </a:t>
            </a:r>
            <a:r>
              <a:rPr lang="en-US" dirty="0" smtClean="0">
                <a:latin typeface="Cambria" panose="02040503050406030204" pitchFamily="18" charset="0"/>
              </a:rPr>
              <a:t>Si/Al in the adsorbents can be correlated with removal efficiencies</a:t>
            </a:r>
            <a:r>
              <a:rPr lang="en-US" dirty="0">
                <a:latin typeface="Cambria" panose="02040503050406030204" pitchFamily="18" charset="0"/>
              </a:rPr>
              <a:t>. </a:t>
            </a:r>
            <a:r>
              <a:rPr lang="en-US" dirty="0" smtClean="0">
                <a:latin typeface="Cambria" panose="02040503050406030204" pitchFamily="18" charset="0"/>
              </a:rPr>
              <a:t>Adsorbents with an </a:t>
            </a:r>
            <a:r>
              <a:rPr lang="en-US" dirty="0">
                <a:latin typeface="Cambria" panose="02040503050406030204" pitchFamily="18" charset="0"/>
              </a:rPr>
              <a:t>intermediate molar ratios of Si/Al, in the range 2.70-2.93, are most efficient in the </a:t>
            </a:r>
            <a:r>
              <a:rPr lang="en-US" dirty="0" err="1">
                <a:latin typeface="Cambria" panose="02040503050406030204" pitchFamily="18" charset="0"/>
              </a:rPr>
              <a:t>Pb</a:t>
            </a:r>
            <a:r>
              <a:rPr lang="en-US" dirty="0">
                <a:latin typeface="Cambria" panose="02040503050406030204" pitchFamily="18" charset="0"/>
              </a:rPr>
              <a:t>(II) removal from aqueous solutions</a:t>
            </a:r>
            <a:r>
              <a:rPr lang="en-US" dirty="0" smtClean="0">
                <a:latin typeface="Cambria" panose="02040503050406030204" pitchFamily="18" charset="0"/>
              </a:rPr>
              <a:t>.</a:t>
            </a:r>
          </a:p>
          <a:p>
            <a:pPr marL="457200" indent="-457200" algn="just" defTabSz="857250">
              <a:buFont typeface="Wingdings" panose="05000000000000000000" pitchFamily="2" charset="2"/>
              <a:buChar char="v"/>
            </a:pPr>
            <a:endParaRPr lang="en-US" dirty="0" smtClean="0">
              <a:latin typeface="Cambria" panose="02040503050406030204" pitchFamily="18" charset="0"/>
            </a:endParaRPr>
          </a:p>
          <a:p>
            <a:pPr marL="457200" indent="-457200" algn="just" defTabSz="857250">
              <a:buFont typeface="Wingdings" panose="05000000000000000000" pitchFamily="2" charset="2"/>
              <a:buChar char="v"/>
            </a:pPr>
            <a:r>
              <a:rPr lang="en-US" dirty="0" smtClean="0">
                <a:latin typeface="Cambria" panose="02040503050406030204" pitchFamily="18" charset="0"/>
              </a:rPr>
              <a:t>Morphology of the adsorbents shows </a:t>
            </a:r>
            <a:r>
              <a:rPr lang="en-US" dirty="0">
                <a:latin typeface="Cambria" panose="02040503050406030204" pitchFamily="18" charset="0"/>
              </a:rPr>
              <a:t>that a combination of factors, including shapes and sizes of crystals, channels in zeolites and pores in </a:t>
            </a:r>
            <a:r>
              <a:rPr lang="en-US" dirty="0" err="1">
                <a:latin typeface="Cambria" panose="02040503050406030204" pitchFamily="18" charset="0"/>
              </a:rPr>
              <a:t>porcelanite</a:t>
            </a:r>
            <a:r>
              <a:rPr lang="en-US" dirty="0">
                <a:latin typeface="Cambria" panose="02040503050406030204" pitchFamily="18" charset="0"/>
              </a:rPr>
              <a:t>, </a:t>
            </a:r>
            <a:r>
              <a:rPr lang="en-US" dirty="0" smtClean="0">
                <a:latin typeface="Cambria" panose="02040503050406030204" pitchFamily="18" charset="0"/>
              </a:rPr>
              <a:t>favor the removal </a:t>
            </a:r>
            <a:r>
              <a:rPr lang="en-US" dirty="0">
                <a:latin typeface="Cambria" panose="02040503050406030204" pitchFamily="18" charset="0"/>
              </a:rPr>
              <a:t>of </a:t>
            </a:r>
            <a:r>
              <a:rPr lang="en-US" dirty="0" err="1">
                <a:latin typeface="Cambria" panose="02040503050406030204" pitchFamily="18" charset="0"/>
              </a:rPr>
              <a:t>Pb</a:t>
            </a:r>
            <a:r>
              <a:rPr lang="en-US" dirty="0">
                <a:latin typeface="Cambria" panose="02040503050406030204" pitchFamily="18" charset="0"/>
              </a:rPr>
              <a:t>(II).</a:t>
            </a:r>
            <a:endParaRPr lang="en-US" dirty="0" smtClean="0">
              <a:latin typeface="Cambria" panose="02040503050406030204" pitchFamily="18" charset="0"/>
            </a:endParaRPr>
          </a:p>
        </p:txBody>
      </p:sp>
      <p:sp>
        <p:nvSpPr>
          <p:cNvPr id="8241" name="Text Box 49"/>
          <p:cNvSpPr txBox="1">
            <a:spLocks noChangeArrowheads="1"/>
          </p:cNvSpPr>
          <p:nvPr/>
        </p:nvSpPr>
        <p:spPr bwMode="auto">
          <a:xfrm>
            <a:off x="14076363" y="28956000"/>
            <a:ext cx="12795250" cy="914400"/>
          </a:xfrm>
          <a:prstGeom prst="rect">
            <a:avLst/>
          </a:prstGeom>
          <a:solidFill>
            <a:srgbClr val="808000"/>
          </a:solidFill>
          <a:ln w="38100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lIns="128016" tIns="64008" rIns="128016" bIns="64008"/>
          <a:lstStyle/>
          <a:p>
            <a:pPr defTabSz="1279525"/>
            <a:r>
              <a:rPr lang="en-US" sz="4800" b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Conclusions</a:t>
            </a:r>
          </a:p>
        </p:txBody>
      </p:sp>
      <p:sp>
        <p:nvSpPr>
          <p:cNvPr id="8242" name="Text Box 50"/>
          <p:cNvSpPr txBox="1">
            <a:spLocks noChangeArrowheads="1"/>
          </p:cNvSpPr>
          <p:nvPr/>
        </p:nvSpPr>
        <p:spPr bwMode="auto">
          <a:xfrm>
            <a:off x="547688" y="12339638"/>
            <a:ext cx="12796837" cy="914400"/>
          </a:xfrm>
          <a:prstGeom prst="rect">
            <a:avLst/>
          </a:prstGeom>
          <a:solidFill>
            <a:srgbClr val="808000"/>
          </a:solidFill>
          <a:ln w="38100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lIns="128016" tIns="64008" rIns="128016" bIns="64008"/>
          <a:lstStyle/>
          <a:p>
            <a:pPr defTabSz="1279525"/>
            <a:r>
              <a:rPr lang="en-US" sz="48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Introduction</a:t>
            </a:r>
            <a:endParaRPr lang="en-US" sz="4800" b="1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  <p:sp>
        <p:nvSpPr>
          <p:cNvPr id="8243" name="Text Box 51"/>
          <p:cNvSpPr txBox="1">
            <a:spLocks noChangeArrowheads="1"/>
          </p:cNvSpPr>
          <p:nvPr/>
        </p:nvSpPr>
        <p:spPr bwMode="auto">
          <a:xfrm>
            <a:off x="547688" y="13258800"/>
            <a:ext cx="12796837" cy="6581701"/>
          </a:xfrm>
          <a:prstGeom prst="rect">
            <a:avLst/>
          </a:prstGeom>
          <a:noFill/>
          <a:ln w="38100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lIns="365760" tIns="365760" rIns="365760" bIns="256032"/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dirty="0" err="1" smtClean="0">
                <a:latin typeface="Cambria" panose="02040503050406030204" pitchFamily="18" charset="0"/>
              </a:rPr>
              <a:t>Pb</a:t>
            </a:r>
            <a:r>
              <a:rPr lang="en-US" dirty="0" smtClean="0">
                <a:latin typeface="Cambria" panose="02040503050406030204" pitchFamily="18" charset="0"/>
              </a:rPr>
              <a:t>(II) in the environment has a high level of toxicity and poses a serious hazard to human and animal health. Effluents from battery and electronics factories augment the concentration of </a:t>
            </a:r>
            <a:r>
              <a:rPr lang="en-US" dirty="0" err="1" smtClean="0">
                <a:latin typeface="Cambria" panose="02040503050406030204" pitchFamily="18" charset="0"/>
              </a:rPr>
              <a:t>Pb</a:t>
            </a:r>
            <a:r>
              <a:rPr lang="en-US" dirty="0" smtClean="0">
                <a:latin typeface="Cambria" panose="02040503050406030204" pitchFamily="18" charset="0"/>
              </a:rPr>
              <a:t>(II) in reservoirs and wastewaters. Column filtration and batch equilibrium by low cost adsorbents are the most common methods used in removing </a:t>
            </a:r>
            <a:r>
              <a:rPr lang="en-US" dirty="0" err="1" smtClean="0">
                <a:latin typeface="Cambria" panose="02040503050406030204" pitchFamily="18" charset="0"/>
              </a:rPr>
              <a:t>Pb</a:t>
            </a:r>
            <a:r>
              <a:rPr lang="en-US" dirty="0" smtClean="0">
                <a:latin typeface="Cambria" panose="02040503050406030204" pitchFamily="18" charset="0"/>
              </a:rPr>
              <a:t>(II) and other toxic heavy metals from wastewaters. It has been shown that UAE sands are efficient adsorbents for the removal and recovery of </a:t>
            </a:r>
            <a:r>
              <a:rPr lang="en-US" dirty="0" err="1" smtClean="0">
                <a:latin typeface="Cambria" panose="02040503050406030204" pitchFamily="18" charset="0"/>
              </a:rPr>
              <a:t>Pb</a:t>
            </a:r>
            <a:r>
              <a:rPr lang="en-US" dirty="0" smtClean="0">
                <a:latin typeface="Cambria" panose="02040503050406030204" pitchFamily="18" charset="0"/>
              </a:rPr>
              <a:t>(II) and other heavy metals from aqueous solutions [2, 3], and for the removal and speciation of Cr(III) and Cr(VI) [4</a:t>
            </a:r>
            <a:r>
              <a:rPr lang="en-US" dirty="0">
                <a:latin typeface="Cambria" panose="02040503050406030204" pitchFamily="18" charset="0"/>
              </a:rPr>
              <a:t>]. In this work removal efficiencies of </a:t>
            </a:r>
            <a:r>
              <a:rPr lang="en-US" dirty="0" err="1">
                <a:latin typeface="Cambria" panose="02040503050406030204" pitchFamily="18" charset="0"/>
              </a:rPr>
              <a:t>Pb</a:t>
            </a:r>
            <a:r>
              <a:rPr lang="en-US" dirty="0">
                <a:latin typeface="Cambria" panose="02040503050406030204" pitchFamily="18" charset="0"/>
              </a:rPr>
              <a:t>(II) from aqueous solutions by </a:t>
            </a:r>
            <a:r>
              <a:rPr lang="en-US" dirty="0" smtClean="0">
                <a:latin typeface="Cambria" panose="02040503050406030204" pitchFamily="18" charset="0"/>
              </a:rPr>
              <a:t>zeolites, sands, </a:t>
            </a:r>
            <a:r>
              <a:rPr lang="en-US" dirty="0" err="1">
                <a:latin typeface="Cambria" panose="02040503050406030204" pitchFamily="18" charset="0"/>
              </a:rPr>
              <a:t>porcelanite</a:t>
            </a:r>
            <a:r>
              <a:rPr lang="en-US" dirty="0">
                <a:latin typeface="Cambria" panose="02040503050406030204" pitchFamily="18" charset="0"/>
              </a:rPr>
              <a:t>, </a:t>
            </a:r>
            <a:r>
              <a:rPr lang="en-US" dirty="0" smtClean="0">
                <a:latin typeface="Cambria" panose="02040503050406030204" pitchFamily="18" charset="0"/>
              </a:rPr>
              <a:t>and commercial </a:t>
            </a:r>
            <a:r>
              <a:rPr lang="en-US" dirty="0">
                <a:latin typeface="Cambria" panose="02040503050406030204" pitchFamily="18" charset="0"/>
              </a:rPr>
              <a:t>kaolinite, alumina and silica </a:t>
            </a:r>
            <a:r>
              <a:rPr lang="en-US" dirty="0" smtClean="0">
                <a:latin typeface="Cambria" panose="02040503050406030204" pitchFamily="18" charset="0"/>
              </a:rPr>
              <a:t>are compared. Also the removal efficiencies are correlated to the chemical composition and the morphology of the adsorbents.</a:t>
            </a:r>
            <a:endParaRPr lang="en-US" dirty="0">
              <a:latin typeface="Batang"/>
              <a:cs typeface="Times New Roman"/>
            </a:endParaRPr>
          </a:p>
        </p:txBody>
      </p:sp>
      <p:sp>
        <p:nvSpPr>
          <p:cNvPr id="58" name="Text Box 41"/>
          <p:cNvSpPr txBox="1">
            <a:spLocks noChangeArrowheads="1"/>
          </p:cNvSpPr>
          <p:nvPr/>
        </p:nvSpPr>
        <p:spPr bwMode="auto">
          <a:xfrm>
            <a:off x="609600" y="19964400"/>
            <a:ext cx="12796837" cy="914400"/>
          </a:xfrm>
          <a:prstGeom prst="rect">
            <a:avLst/>
          </a:prstGeom>
          <a:solidFill>
            <a:srgbClr val="808000"/>
          </a:solidFill>
          <a:ln w="38100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lIns="128016" tIns="64008" rIns="128016" bIns="64008"/>
          <a:lstStyle/>
          <a:p>
            <a:pPr defTabSz="1279525"/>
            <a:r>
              <a:rPr lang="en-US" sz="48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Objectives</a:t>
            </a:r>
          </a:p>
        </p:txBody>
      </p:sp>
      <p:sp>
        <p:nvSpPr>
          <p:cNvPr id="59" name="Text Box 51"/>
          <p:cNvSpPr txBox="1">
            <a:spLocks noChangeArrowheads="1"/>
          </p:cNvSpPr>
          <p:nvPr/>
        </p:nvSpPr>
        <p:spPr bwMode="auto">
          <a:xfrm>
            <a:off x="609600" y="20878800"/>
            <a:ext cx="12734925" cy="4565761"/>
          </a:xfrm>
          <a:prstGeom prst="rect">
            <a:avLst/>
          </a:prstGeom>
          <a:noFill/>
          <a:ln w="38100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lIns="256032" tIns="365760" rIns="365760" bIns="256032"/>
          <a:lstStyle/>
          <a:p>
            <a:pPr marL="457200" indent="-45720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To determine the removal efficiencies of lead from synthetic wastewater solutions by low cost adsorbents. </a:t>
            </a:r>
          </a:p>
          <a:p>
            <a:pPr marL="457200" indent="-45720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To determine the chemical compositions of the low cost adsorbents by X-ray fluorescence (XRF).</a:t>
            </a:r>
          </a:p>
          <a:p>
            <a:pPr marL="457200" indent="-45720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To determine the morphology of the low cost adsorbents </a:t>
            </a:r>
            <a:r>
              <a:rPr lang="en-US" dirty="0">
                <a:latin typeface="Cambria" panose="02040503050406030204" pitchFamily="18" charset="0"/>
              </a:rPr>
              <a:t>by Scanning electron </a:t>
            </a:r>
            <a:r>
              <a:rPr lang="en-US" dirty="0" smtClean="0">
                <a:latin typeface="Cambria" panose="02040503050406030204" pitchFamily="18" charset="0"/>
              </a:rPr>
              <a:t>microscopy </a:t>
            </a:r>
            <a:r>
              <a:rPr lang="en-US" dirty="0">
                <a:latin typeface="Cambria" panose="02040503050406030204" pitchFamily="18" charset="0"/>
              </a:rPr>
              <a:t>(SEM</a:t>
            </a:r>
            <a:r>
              <a:rPr lang="en-US" dirty="0" smtClean="0">
                <a:latin typeface="Cambria" panose="02040503050406030204" pitchFamily="18" charset="0"/>
              </a:rPr>
              <a:t>).</a:t>
            </a:r>
          </a:p>
          <a:p>
            <a:pPr marL="457200" indent="-45720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To correlate the </a:t>
            </a:r>
            <a:r>
              <a:rPr lang="en-US" dirty="0" err="1" smtClean="0">
                <a:latin typeface="Cambria" panose="02040503050406030204" pitchFamily="18" charset="0"/>
              </a:rPr>
              <a:t>Pb</a:t>
            </a:r>
            <a:r>
              <a:rPr lang="en-US" dirty="0" smtClean="0">
                <a:latin typeface="Cambria" panose="02040503050406030204" pitchFamily="18" charset="0"/>
              </a:rPr>
              <a:t>(II) removal efficiencies of the low cost adsorbents to their chemical composition and morphology.</a:t>
            </a:r>
          </a:p>
          <a:p>
            <a:pPr algn="just"/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2" name="AutoShape 37" descr="data:image/jpeg;base64,/9j/4AAQSkZJRgABAQAAAQABAAD/2wCEAAkGBxQTEhUUExQWFhUXGCAYGRgYGRoaGxoaHhcaGB0bGB8aHCgiHR4lHBgYITEhJSkrLi4uHB8zODMsNygtLisBCgoKDg0OGhAQGiwkHyQsLCwsLCwsLCwsLCwsLCwsLCwsLCwsLCwsLCwsLCwsLCwsLCwsLCwsLCwsLCwsLCwsLP/AABEIAMABBwMBIgACEQEDEQH/xAAcAAABBQEBAQAAAAAAAAAAAAADAQIEBQYABwj/xAA7EAACAQIEBAQFAgUDBAMBAAABAhEAAwQSITEFQVFhBhMicTKBkaHwscEUI0LR4VJy8QcVM2IkgrNT/8QAFwEBAQEBAAAAAAAAAAAAAAAAAAECA//EACERAQEBAAICAwADAQAAAAAAAAABEQIhEjETQWEiMlED/9oADAMBAAIRAxEAPwDzoKadEaU9jyppWoFmnoaZzpy6UB/MA5cqcL0VDzU4j5UHXr0knnvQzc13odxqY5oDO/Ka4HXeg21J2qbYwTc9B3oEUjpNSsORO1cLCDmT7Ue2RyUfPWog6KDrz51wtxXITRC4qqC55Uw9T9KO4HSgXDA5UEdz022qPdHzqR3oF325VABx2pGtnc0QGn9aoHbUb1MtCdO3+KHb9hUuwnOKJqXhzpJjb9yKlNcga/Ko9s6fKuY6fnWio2Mvzv1I/SqrGb/f5TVliNj1/eP8VU4p6CA5E1yPrpXXqFbNVFvgcQwP2H1/5q4t4qfzvWcwx+2tTsPiYII5RQT8XrQrK9BvSM2YZvyT+GpmDtajsdfl/wAVBccJsZt966rXgNrSd5Hz/JrqvS686JpM003OaQ1A4npSsZFDOlcsn5UDrS0269Ft6nQUa1hRud6CHbsknQa/pU3D8PnfX7AfOiJHP6Ut64x56dKIcmVRC6+2g/ua59tTTAs05rnOPz8NAo1GlPFvnTFaaevSii5uYpTcpFC01mAHeiEuXNKBd96QtNIdqBgYj8+VCQ5iTtRCZpKgRUGlcFrtdRRLY2mqp6IZ/O9S7XOeX9qFbXrUq2B+e3/NAZRI9tKFccrOv9jTl79aS+dJjT8/tQRbzCNRBPNf7GqrGW+Y1FTbgMH85x+9QnJ5UiSK26K5elSmUHtQDb11qqMkQNOYJ9vyPvTrZ/t9ooaTH2/eioJFBYYC9Gh1H4Ku8Lbg7Ag7e3Qms5YFXeFvGAOnftQbPhbqJA0I5fM/3rqg8KxURIBjafaOVdQee5KWQBtSA61JwoDMAxAA1159vnQQSakWdZC7Hc/erPEcIRoa1IVjsdSANyfbT60K5lQZE+ZpiWmWwF21NR2YkydqeXA21oOIxjkEQNecSRHSmES843PShC7ryqtJbrXW0BOtTBbNdAESJPcUNSJ+Kqm5b1piW6uGr9G07UUEb1m1usuzGrLDYi5lkiR96gsW+lDY9xUUY0HeR2NHQTqCNp/xQMZqZm5UQrO1DJGtFPN3SnWypUmWzhlCiBlI1zSdwZyx86AafHPQdhQPjWOY3+VScNbzHWNdNTA+Z5ULIIkBiABmJ2DGeY2BjSddDUq/hjayqwIc6sp5AwUjXWQZoOVY15UXLpH3ptgAMMwIEyRHIidjy1qSbBFsOSMrHSDPqBghhyMa9wapgbNrH3pmbTL1n8+tINT7H5SabtBOtQRryaE1DZSfzT82qyddwNtKg3JE0ENloeWjnXSmxVA8m2vy/anhN/zqP2P1pwFcNPeaA6HXpp+fcVYYZjp+dN/rVcok/OPz6TU/DDbmNdvz2oNJwsyfw/bnSVGwZGkmO/57V1VGTK6e1FwqeY621GZ2MBRrrVT5jvzgdBXpvhrw+MBw9sdd/wDPeULYQ7gNqCfdfUe3eKyv1qr4hcSwvk2/iGrneWHIfn+M7cssdW56xUpLbEljqdSTz7mmg7zXSOaOiUoTrR5BoDNQgb26G9iBNFUSaW+SdJMDQfr+pNY1tCM01rdShrTHNBEZKMc22aNOek6bCnrbnYfnOkIJ3M8t/lp2oqKbZ7wN+3vQ8pB0JrVYfgnlphsS7q2He6qXQpJKMDmKOo1MquYEHWeWk1XFPLN655K5LRf0AsTCzAJJ1jnrJE7mhiCuMuAETM9acMceY3qRieGXFdrZU51nMBrGUS0ESCANZHKo/kDTXQkaxy0/ShiRYxiSMwIHOIJ+9ScFiQHDBhIII+R71UusVMxdq2Shs7FAWXNMMq+vUxEkEj305ChjT8MNvPbhiMzlriN8EKwyAaeowx3+1W2Nxarj7t+0oa2jxKkMBK5RBIMTlJGmkRWPHEg7yVKoFVUWcxUAQAWIGYdzr71ohdt+QiBZLOzeaNZGRRkGmsNE1K0JxV/NPm3H9VwlhlgqF+GImVIyjSo1raCd4AmI0PPoADv3NWdnw3cfD+bnQeqCjEqV9WWSYjf6RU/w5ivI/lXLCOAWLkrLKsAyTB0AAg7a1BnsWqZVAEOoOYgyHaTHtAMd471CJUqJbrPP5/p96vb9h7GH80WXi4sS2VkUMSsxurGDE7CKbgODh8PnLAaS02zCaQNR3AHufehjO2joe+3Xb+1RcYQWkCBG3y1q6xPB7iroDMZtfToBJ+LnrtvVZcUABWGVgxkHkO/XWqlVgpcxiPpRLo2PPY6Aa7cu0VHL0QRWinAcj7/OgqZMD8605QdD1qiVZt7g6Hl/cfKpGGeD2/Imgls403Xb+1OAgdv01/xUReYG99ddPoRFdUPDnlt0/f5SDXVVM8CeG/4vF27TAm0PXd6C2upBPKTC/PtWm8V8aOKukBh5FolbS7CBpm7zH0ineCrwwvDMZiIh7zrYQ9YUkx7Z2PyrK4l9gOlInK/QtxgOdBLKedRLlw0uadq1rJ9xQGgEb/LTvSM4+dCK0paBt3+ev96ysOdeQoeQk+wk0wtzp81Axm6UM6z0qRlgkA7/AJzoN5e81dBNbZUzuA3pbXKRBEjYwSINSOFWbZ8xyma0oKhWfIylpyuQurZQpkARr0oGGwxu3IALXHgIAYzOSAB026x71Y8O4TfkBctq4cjL5jC2xW4GVTbzbqdj8u9GoiYe86Wmi3MurLdMgo6SYX+nUbg8hU/iHhe7/LuWbN90u2w4zKC2YzmkpoASrETB6irPg9zDvibeHVLmHd2yvauOHtBwWBJDiQwt5o/9o3mt9hPELYcFcQsrqqpmUvo59TgbEj1adamtYwX/AE94fZvXnu4jK7q2XyWXRs3pYuNgBO0cq9B4v4GwTXUueSFOc5lU5Q0+pZHwkA6ajUaGgYXxPY87OLcK2VXcgZiFLHM0c/VWkwniPDXWjMJLZQCNR3JPWpq+lKv/AE3wSrdCJnLnNldjCRMBSsEAE85rFeNPB83LLWMMtm0zMly5YV7iD1QHa0BKQMxgaRz0r2LESGIDZRlHIHnT7+ZF9Anr1HfvRNfMr8NuWyc6MoI0ZlZQw1grmHODFWnh3zUUeYl/yDJtsFKoL7Qltg5AUCTqZg173jkV7JtOpZXU6CDOvSg3rWSFMOlwwysJAUxpG0T2pp08+XFtdSwllfOeznzkkNmun0gkMQchiRPMDTSonB+DYpXD3CbQtnTzNSxOUFMs7QJM16JxfhSC4l1U1UyMigHbXYc9aquNYy5dECACw0YMCYOhJ5waiuwfAstq6mGuq65CIfmxmdBplGbYg7RUDAqLWHGGueoDN6h6ZMmTG+4+darhtk2xmeA8QeQE89dxTsRw1LySAjE8ys7HegzGP4fabD3A5e4gAeGPPLl6TsQPpWAx/Bj5SuqDK27MrLkg5QCx0kxpXr+Bt+WfKe5PMAqdTOhE8gIqX/BsUgOAQeYBD9mBqweBNwS4xYIC0QS+pCgsFGbpuKpcRYKsVYQVJU/WK93bgZbzv5SjMrLlEgzIIZR8MDkOdeO8XwzG44Yxk/1/Ex01Gm+2lXUsU9oayNP+P80WY0509I9u/Kmm3rG/frRkWySIjn+frNGNsA89RI/3R+9As2507/Sp6KChAGu6noQf+aB1kQdNtda6n22EA6AHalqmLbiVzy+GYC3r62uXj82hT9DWauXZNXficnLhUOyYZAB76mKzzrNGTnBImNJ+9N8yBFCLHalR5Ou5oJSa0uItyN6C12NKb51AjqfpThZJBIBgb0q7xR0HLrQQp+tIW/zNSr1gjcdtKqcTdhoUDuaC84Bwy7fur5a3ModQ7op9CkwTI20BM9q1X/VPC4exZt4S3bBu2XEXCP5htFCfUY1GZo3/AKdhVVwW3iMF5dx/NwylTmJi4Lp+JZQH4SCBO28GdKgeM+PYfEY4Xba3GsNkN1ZKux2cAnsNDUdPQXhFXxOMtC+Ll620KVkgv5YOUZwQZEkgzM862Nrgd2+br5gTmM+awVwIhRtvAA7nfeqDw3eGGDNadgS2ZJglZ6xzAgHvNbDwpfa7dJzeZcuatbYCGyydyI+HkO1StT0tfD3g27b/AJma26uuUqZIgjWdI+lXvAOBNYP8wpJACrvtJAkjuauOG2PJtqp0UDYmcp6TVJx7FG1dt5W9W4G4A5H561E21pghBHPl8qhcUxDKVCg+/LtNS8NicyK2ksJrP8WxzQwMhpEAyI15Vak9mjEpayO1xi2aCunMHb51fYZi0FhBIkqddPesdbw/mJmIJZXkd45fetjhnzW1PMr8+lSLUgJ2ioGLwiEmUBka7H7fepq3RETqB+1UfHSVA11aIMxz51akQsXhBdzqzBTplEkQqAfEOYJpuEvmxL3ZYTAIYRqdgJ005VmcdjgXYLOh05+/3qqN0vJDHSSe0VlvHqn8cqMqswdrg9C6ac9+nftVhYcMNo5H3jlXnHCnxJYHV7QXMARLgRGnPmYr0PCXAVVoieXSrGLMRmwjLcVs0gSJH2msF458NWmveaxdQ/xZRqCZjcRr9q9MW5ImdKqON4V79spbuAGYOxBB/SKpHj+D8A4i5bdgbYdZYKWMsADoDECe5rL3rTI2VtCOWmnP/P0r1Pi/8RgrTrIaVYGB8CkRvMaz+leX47ClHAJmQDvMgjefb9KQsCTQVLwd/Udqgk60W00GtMJ4EKdvS5Hy+IfqaWkY6Xddsjfcr+4rqCb4puTbwb9cOn2EH9Kzl8dNutaHiKeZw3C3RvbL2m7Q2Zfs1Z+1cEQdqjMRypp4Ee9SFs/4pDaO+9F0BB1mn23EiRPUUTIIonlSghwYYwh+LUAyNNtI3ooDnmQY/PvRcPdgjn2oLMZgj5VLwWGFw5c2VjoBG5OgA1jcgfU8qoHicQCpExPL58/kTTuHcIu3wLNm0CXuKM5XVW9UDMfhBg6c4oOJRQ+U666g6HQ7ae24raYnxtlxF1lc+VlHl5ba5yUjKrdFLTJ3iKizFPx21ibAOHvlmt2ITXaCCVXMuuXmBMadqleHvDPk4X+LvpbY+auT1etcjEMIiCDziY+VaLxABxDBX7903bFy3bPm2ApAN5HJtM2ZehIjTcTyrMXeIm7bt5mBIAEjQa7/ADmprcgWLCl2NtSqsZA337xrWs8L8PvYcriCUgP5fxiQSOfIaGd6yDNBiiJnOiyecDnA3j2qNyPd8TxFUVcwzFmhRIM67ztFUHF+NWLXrdA1w/CNMwE9ttJrKcI4mlnDMxcu4IKqTBVioOgPIMNTzqJ4ee3exBbEgsH1kaQS06/4pqeLe8A4q2IFy6shbYGVTrG+b30qwxOE/ibLNAFwfCw5jeKPw3CWrTtat2yAfVMyNh1NSbhWxbJGwP67CjNrPYC0yQjrlzaxznYzUrHcTZGWCotrpvLToDI6x+hqrvcQJusz/I/8VXcTvq7BlIDRBA5/+3aprT0S0DEmCevX8EVU4zhqXcw1kkSJiPoNNRWZu+LLloeoTIheQBHP/FJw7xOxDkES+uZuRH4aus+NGxnhN1MjLctgyRs0fpz1rP4zhz2XcNaKySVBMiD0I0OhrYeHONecDnPpXT1keonWe+o+VX+JAYAtlhfiBE0xdxi/CuLuLeCtMQdzOgU6dqveFcXDMysMoRssHckkwI5RUm74ftmSuh5dh2oOIwpt3LbgCYykRqY5mp2dVbWBAaCdDsfao4uBW2MEmQAZ1EyfpRcScitLQCNDtz/zVdhsaLjBfMJYzlI2DfuKrLOeOB/8e+0MTlA+KMq5tTBIBER13ryS+/oAI1BkGdcsEZfrrXp/jLHB8A9lmBvowIBIzFQ8uDPQCfkK8rUA/wCN6sKAiE05TrTtQQOtKikmtMLG0oi9M6Wl/wD1UUtOtrFjE3D1t2h3M5z9lpKxyWLHwhaF/BYvDbsmW+g+WR49oQ/OsylgSQ24q08EcXGGxlq43/jabd2f/wCb+kk9gcrf/WpfjXgbYTFOpBKkyp6g7fnvWnP1VXbcRlI9jTbuZdjy3HQ8qTLBDfEAdeXy7Uy5fB0yxqdZJ05D5dedVpGcxpS3kGuQzGxOnLaK68kHWmAR7bUBV9VA9RnkDtAorP6pP2pVfn8qgjtZZJIOkg5CNWA78uf1NM40LYdjaIy5mWFfP6feBI3E86mX3LIEbYSQY1EwDruRoNKTi/EFu+WPLTzFtizmA+MaBWjZXUCARvNVVphPE+Ot4e5hCVIAJbziC2VlBAWTqdJG+9Znhhueb6QzAEkrMHuYrb+F8GvnL5ttrV236rRdEVGvW0Km04+IllYEGQJ9qq8ThLlq+7XYW+2YuORJgwOwPOpW/sS63aKsOFHLleBoZ15QeY6Go/mZlAyDNoN+f/NGa06nKwgxtNZrpEzjF5brllVVH9KqNI3q24ZwN0S3dIEOJDE9/se1RfD/AAK5euW/QShOpBGwgn9RXpnGcFbXDBVGXLqo7xEVC3DOF45Wa27ek/AddIA0196vcTYW6mU6qeh/SvP1wtxgyhGLCCYOgB6/etFwjiTem0SuZeRG/aeRqysWf4TjXCkyhE9LcidZ7TWR4k+QhcuUjnzJ9+Yre4y6GCygLBtZ3UTqagcTtYdm/mquux1k9dRodBUqysFxG1ntK0gNpAPOeldwng19hKQeq7HoJkfk1d8RdMNFy06OrSqownKI3PWqG3xG49v0uQQdQDymRtyo03GA8Pytsu1z0L8Jyga7gZRqCZrsRxgC4wLK2pBWZaOQ13rNcP8AF1yyiqRmg7n/AEx8P7zVbxHixu3PMU+XBLAjvry1NEx65hruYA9uW1OnUEiY5jvWZ8HY83ELBl1MOuohpmR2yiraxba04VZNtjJbc/PttrzrWsYqvE1nE3WK21lFjSfinn7CKZw7BPbVHuCcrDRJLDnrWgx2JtoJZgmuk8/lWcPF7l3GW8rhbPMRvGpn6fSory3ifEwuIxLkKfNLwWGwdpBE8wIEVVLhmREaQA6llI1PNYkdRWp4jx02cZiXseWLLOfQyz5i6nMNPglSwgj4qyD4g5y0hjmLGQNSTMxsf8xVjNCdvztyqRhgP3qO5mOVTMNbzsqAfEfoOf2qsr3xDw1sNhsNZfLmuFsQ2UzoQFSfkTXVU8ax/m3Sf6VARf8Aaoj9ZPzrqiqPNGg2r0jDcSHE+H+UR/8ALwqDfU3bYAGYd9BI6/7q83dhUng3E3w15L1s+pDMciNip7EaVYxyls6POJaSCeUe8aUILrNavxJwu3ft/wAbhtLb/GnO2/8AUDHes5ZUQQd6rPHlsCWOfOh3Gj82oj2zNMcDlPefemNQy3a0nrTba84+VT0ykCN41mN+1BbXblUaBu35VZAGUR6VAJ/3Hn7mq+5hi5BDLmMBU/qYkmIEa+89KtBaAMEzpRfB97ycYtwXrSKplvMMB1gkpqp32miztL8IYbziy32vLdtPbdCwYwhuDOoUmSYJaek8q9Q4x4FS4yOtwCUgu4kOTqCQB6Tr/irHBY5rT2zce0bTwyOsrlzKzBSxJDAQRJifTpU23xvDrcy/xIhDlMsuViVkBY335bbVG2Lw/hbyr8XreZEGZgs5WE7g6ctYo2M8KHzSbcm02tsnturA6gjWtxxXB+daCgnKAWGUjUgSF7g1W+IkyWlKFpVICakwZBOnSdalXQPDN1MOGLwFEIrgaORzA3GhHvFaoMl5A0ZlOokcutZTwrjxez+abQOirprAEQPYrVnxTxBZsW5zBpJVQhBIMSZ7TRLO0bD8PLOyS2qkMMxQgiYiNxFN4TwBrbgl5IhoYRrz1HLasnjvFJuNbddGQgkgkFteZ7gRWws+MrLW0Lqys/LTrG/0qTFupGLxb2yHuRDSCIJIGv1mPvWVCXL7s6o2XmFGijkK2XiAWwFZ9hIAJ5xy703h2JT+GS4sLII6TBI/aqMTxzhzhQTO2xA0EiMtZz+EZG/1aScvIbmfavWuJmw1tVuOACJDaT3FUHF+FWFslvMGinKRoxUmdRzqLKwRw5aSWnTSTPOhphn2AYjsJrZ4bh1i5hTeVodTBBfcExqOTdIrvCgs+Z5dxA+bYk/DHXXpRdZXhWPup6VJC5hmXrrz7V63hOIrcX0xpAMcmmIjpXnfH7iWmfy1ADMCrblR6gVPy5UmB8Vrh8O1mCbmbOpWNBzmeXbvyqxOTVeIeFreLE3Mj27ZYgjTQlt+kGsJjMWwtg2rmdLwNogCHUyrGQJ0aIHOJo3HfGF/FItoKqB9HAMM579FjfrWaw3FXt22RXGQsHKkAyyyQY+30qyM6ZxhlN2HbMAsTbO+mgGYbSYI96qwmmxHffn9qnYweZN1nzOzGR7Rr+oor3E8kKiZWgK5JJztLNmGvp2AiNarHtXKJ5DSp9u6bVst/VcEKOi8j21M/Sg4SyGBdhFsb9z/AKf70DF4jOxJO2g9qM3u4ahnUDtSV1t12H+K6qqBvFKYimtSE0F54b4+2FuaDPacZbls7MOo/wDYcjV14h4MhQYnCnNafXTXKeYPSsXNWvAeOvhnaPXab47Z2YdR0bvRz5cbO4jXQYnkN+x6V1oA71oOJ8JtXbfn4U5k/qX+pT0YVnWQzttyovHlLBQwBmNIMaxB5HvFMXFJrJM9Rr9aET2oN1ixY7sTv1o2YcQjFs2cjKYyx8fKZ/p3nnUrhGGF9clpj/E3X8sWyALfllZzlyNMrD6DvVcymNhvRsBYfJdK21cKozk6m2CfiXUEHSJHWixovDhtHEWrNx7qW/MLKuYZGuI0ICWOQrIPqgbxWjt+LbGDd0hSRiGdrNqHtBGUArZJAyNmEtPPMBXmBcnQAxsF336fOjYDD5nUElTmGw1HsP2qNeT1fDf9VlF22y2lFtjla2D/ADFg/EQPTrIA7A1ZJ/1Rw7K58t2IEshgaFsrBepAMnrFeRYvEPCBgh8oQCFAJElvUV3333ruHWDd8y0oZSV8wDQ5iozBSSRlEZzO521phr1W541w9trwtXUAAA8q5bggmfhIMERGs9q80xPiBj6vLIzAkEnvHLkDpQLxa9ayqhFm1ndAoLG2GOYh2OpXNHqbaaBwzKLpF1YCIZARnXMvJwp+E8ztTF2m4fjFzN62kdI+m1bHgyXLxCoNRAKsY303rP8AEMLbLYkYXK1lXRjmAVwSSv8AKEz5cmDziKBa4jcspmVlC3Q6wOmdZzdNhHOpYS2Nr4t8U3vOt4NIdrEywObOfLzQI3AX70XgfjXGLANoNbQqkIFYCTABB1JYzqOtYNXt+RCEeaCGOh0URopj4iSZ12Fd/FsFDK2ZspPpLA2zn56Qevzmrh5NTx/xQzX2K2nyn4ViCsbyOg61U8R8TMxk5jACgH4tROnRaz9u+zFyztqNTmIJ11Ajfn23pMRinuuHdvXCgEAL8IAB07Aa08U8qvE496WYgwugEHUmY12Gxqy4Z4wuynlm1aITy2BBPmFpUsSdo0k+1ZPDYlgx1zSDOfVSSDMg7nU696mf9vCBYfMWUF1y/ATshM7z0ph5VqcUoYKXu5mYM7kAnXTKNDHX1DrRuJWnSzmIQoWBbI4cSqxOg9KksdNNaivhxbt6lS2i8zpDElSNNPTQhZZBmV1E66nmDoNonnr3omoOJgKpzSW1O8jUjKZ0OmsimIiBJaWaYEEiANyRGszp/tob77abx3I/vSR86IP5oXIcojXpJGYmTynlr0ovD8H5pLuStsEktzJ5hepJ58qdg+HAAPfOVOSj4m/sO9QuJ8VNz0LATYAbAdB2qMXltyHcQxmeFTRFMQOg59/3qAXP5y61wbKdPlS29ZPX/j9TVakyEn70tEa16M4I0IXcTrJGnPRa6rsEeNZ+1IVp+ciuD1AMDrSoDqBT25/emKTy0oqRgeIPh2DWmg8+h7EcxWgs38Pi94sXun9DHseXtWWKU4j6Vdc+XDe57XGP4fctH1qezcj9Kh27QJOqr6S0nSY5DuamcO4+6Llf+Ym2VtTHY1ZeRhr4m23lv/pbb6f2qM+d4/2jLGydtx1oycPDPIhBzynYaTAJk9Yq0xnB7ibiR1XWoHvR0l30DYwYDEKT0nt/q60owgzalvca6/vVg2I9BtoBBIOYj1abCelRbLsrhgxDLsRyNFAu2wVKnrII006fp7U7G3Y8zIFXPAZUEKQIMKOQB6Ue3b10Enf9570w2wSSNJ3H7joO1NWIPDmdWDAkaR2YSDlYf1LIEqd6mYpiLlwWmGW6BmYKUMmS6qs6D1FY2IAq3s3iCbvoQ5fQoUBLgByOsctJ95MRVdicRmL+hRmIyxPoAk5U12I01nYUXVfawoVwVEhTOvPWj3eF/wAwfwxZ4VbnqTKQRqwM6EKefOpKYU5c8emQCZEg76Dfaak5WX1wxUErJMzoCFYchFEQVwZy3T5eQLKli8Q7PK5oOuXKwECNdag2vMzZ1HxQNBAkj4SO8VprdoWPVmtXSygqRJynmp00aDURmyeWQikkZviLSeUjkwPLvVVRqWJJfUEAQsAjTTLG2k0ZMEVtXJtA54KOSQ1sBjyGnqGmvSp+JQlxmQp6f9JE6bnqZ50RcW4tlQYzGWMakZYyntz96aiFY4fmRQI3OYlogFgvq7CZkcqm8Ov3EDWwwFvOZWA2wK5pI6GAe81XqACCdeoq44dIXQRMgmNYPvRIkNeAUdVIIUiVPc99hSM6w0NLchEDWCdPtFKbHWN6HKrtHWozy5yBWcCTuYj5ae/Ki+bbtCfiblOw9hz+dCu3CVJn5VXYnUgHfl29/tU9s/y5fkJjccXbUk/vpUbLH0/WnoN9Pr8qZd5fn5zqukknUDDTv+dqJ+9Dtrv7T+/TenQZ/NJ1/Sqo1h8sSd/z9q6mheRGg711MgaI60p9qFmog2qIaT+dqdNNW3Gu/aiATzoGqaes/Kk5iPnRWO9AySPz860peIjehlqdyHX8NBOwfGrtvQtIH+rWrD/u9pv/AC2wO/8AxWeA6712+lGL/wA+NaRcFZfW28ff/NR73CbnKGHY1SNpqDEVJsY+6uzE+9Knjznq6Ncw7gnMGHLUcveuuhh6YAjpznXX5GiWeOPEkCj2+OKd7Y+YFF8uX3EG4TymOVIls96ntxO3uUH0pRjbeun0JonyflCVSNQpBjQgHpr9an8NxCpq1nzFBmGmAYg9qCvEkB/zT240hWNx70a+SEv425c8tRotsZVECBJ5mO+5oF7B7QJPY7QY6dqc/GVGkD70L/vsfCB7x/eqnyfguLts7r63ZVAVc2pAH9Omkamm3eHyBM6ew3qJc42561BxPE35Gh5cr9LpLSIcxjN1rnxnQVVcORm9Tk9p296lhdYqJ48r7or32NMHWJ0pzdukx+fKmebt2/vpNXGuPCcTDbIk/kfhoN2ZJjWSfqaku2/2/agOdNPzvUaR3Ou+lMOs9KOU6/OopWPzpRXIuv2+2n31oiAac+Z+/wDimZYEc+X6mnWzqPzTU1QQoWgCf86n9K6mFyNOddQ6f//Z"/>
          <p:cNvSpPr>
            <a:spLocks noChangeAspect="1" noChangeArrowheads="1"/>
          </p:cNvSpPr>
          <p:nvPr/>
        </p:nvSpPr>
        <p:spPr bwMode="auto">
          <a:xfrm>
            <a:off x="-61913" y="-136525"/>
            <a:ext cx="304801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3" name="AutoShape 39" descr="data:image/jpeg;base64,/9j/4AAQSkZJRgABAQAAAQABAAD/2wCEAAkGBxQTEhUUExQWFhUXGCAYGRgYGRoaGxoaHhcaGB0bGB8aHCgiHR4lHBgYITEhJSkrLi4uHB8zODMsNygtLisBCgoKDg0OGhAQGiwkHyQsLCwsLCwsLCwsLCwsLCwsLCwsLCwsLCwsLCwsLCwsLCwsLCwsLCwsLCwsLCwsLCwsLP/AABEIAMABBwMBIgACEQEDEQH/xAAcAAABBQEBAQAAAAAAAAAAAAADAQIEBQYABwj/xAA7EAACAQIEBAQFAgUDBAMBAAABAhEAAwQSITEFQVFhBhMicTKBkaHwscEUI0LR4VJy8QcVM2IkgrNT/8QAFwEBAQEBAAAAAAAAAAAAAAAAAAECA//EACERAQEBAAICAwADAQAAAAAAAAABEQIhEjETQWEiMlED/9oADAMBAAIRAxEAPwDzoKadEaU9jyppWoFmnoaZzpy6UB/MA5cqcL0VDzU4j5UHXr0knnvQzc13odxqY5oDO/Ka4HXeg21J2qbYwTc9B3oEUjpNSsORO1cLCDmT7Ue2RyUfPWog6KDrz51wtxXITRC4qqC55Uw9T9KO4HSgXDA5UEdz022qPdHzqR3oF325VABx2pGtnc0QGn9aoHbUb1MtCdO3+KHb9hUuwnOKJqXhzpJjb9yKlNcga/Ko9s6fKuY6fnWio2Mvzv1I/SqrGb/f5TVliNj1/eP8VU4p6CA5E1yPrpXXqFbNVFvgcQwP2H1/5q4t4qfzvWcwx+2tTsPiYII5RQT8XrQrK9BvSM2YZvyT+GpmDtajsdfl/wAVBccJsZt966rXgNrSd5Hz/JrqvS686JpM003OaQ1A4npSsZFDOlcsn5UDrS0269Ft6nQUa1hRud6CHbsknQa/pU3D8PnfX7AfOiJHP6Ut64x56dKIcmVRC6+2g/ua59tTTAs05rnOPz8NAo1GlPFvnTFaaevSii5uYpTcpFC01mAHeiEuXNKBd96QtNIdqBgYj8+VCQ5iTtRCZpKgRUGlcFrtdRRLY2mqp6IZ/O9S7XOeX9qFbXrUq2B+e3/NAZRI9tKFccrOv9jTl79aS+dJjT8/tQRbzCNRBPNf7GqrGW+Y1FTbgMH85x+9QnJ5UiSK26K5elSmUHtQDb11qqMkQNOYJ9vyPvTrZ/t9ooaTH2/eioJFBYYC9Gh1H4Ku8Lbg7Ag7e3Qms5YFXeFvGAOnftQbPhbqJA0I5fM/3rqg8KxURIBjafaOVdQee5KWQBtSA61JwoDMAxAA1159vnQQSakWdZC7Hc/erPEcIRoa1IVjsdSANyfbT60K5lQZE+ZpiWmWwF21NR2YkydqeXA21oOIxjkEQNecSRHSmES843PShC7ryqtJbrXW0BOtTBbNdAESJPcUNSJ+Kqm5b1piW6uGr9G07UUEb1m1usuzGrLDYi5lkiR96gsW+lDY9xUUY0HeR2NHQTqCNp/xQMZqZm5UQrO1DJGtFPN3SnWypUmWzhlCiBlI1zSdwZyx86AafHPQdhQPjWOY3+VScNbzHWNdNTA+Z5ULIIkBiABmJ2DGeY2BjSddDUq/hjayqwIc6sp5AwUjXWQZoOVY15UXLpH3ptgAMMwIEyRHIidjy1qSbBFsOSMrHSDPqBghhyMa9wapgbNrH3pmbTL1n8+tINT7H5SabtBOtQRryaE1DZSfzT82qyddwNtKg3JE0ENloeWjnXSmxVA8m2vy/anhN/zqP2P1pwFcNPeaA6HXpp+fcVYYZjp+dN/rVcok/OPz6TU/DDbmNdvz2oNJwsyfw/bnSVGwZGkmO/57V1VGTK6e1FwqeY621GZ2MBRrrVT5jvzgdBXpvhrw+MBw9sdd/wDPeULYQ7gNqCfdfUe3eKyv1qr4hcSwvk2/iGrneWHIfn+M7cssdW56xUpLbEljqdSTz7mmg7zXSOaOiUoTrR5BoDNQgb26G9iBNFUSaW+SdJMDQfr+pNY1tCM01rdShrTHNBEZKMc22aNOek6bCnrbnYfnOkIJ3M8t/lp2oqKbZ7wN+3vQ8pB0JrVYfgnlphsS7q2He6qXQpJKMDmKOo1MquYEHWeWk1XFPLN655K5LRf0AsTCzAJJ1jnrJE7mhiCuMuAETM9acMceY3qRieGXFdrZU51nMBrGUS0ESCANZHKo/kDTXQkaxy0/ShiRYxiSMwIHOIJ+9ScFiQHDBhIII+R71UusVMxdq2Shs7FAWXNMMq+vUxEkEj305ChjT8MNvPbhiMzlriN8EKwyAaeowx3+1W2Nxarj7t+0oa2jxKkMBK5RBIMTlJGmkRWPHEg7yVKoFVUWcxUAQAWIGYdzr71ohdt+QiBZLOzeaNZGRRkGmsNE1K0JxV/NPm3H9VwlhlgqF+GImVIyjSo1raCd4AmI0PPoADv3NWdnw3cfD+bnQeqCjEqV9WWSYjf6RU/w5ivI/lXLCOAWLkrLKsAyTB0AAg7a1BnsWqZVAEOoOYgyHaTHtAMd471CJUqJbrPP5/p96vb9h7GH80WXi4sS2VkUMSsxurGDE7CKbgODh8PnLAaS02zCaQNR3AHufehjO2joe+3Xb+1RcYQWkCBG3y1q6xPB7iroDMZtfToBJ+LnrtvVZcUABWGVgxkHkO/XWqlVgpcxiPpRLo2PPY6Aa7cu0VHL0QRWinAcj7/OgqZMD8605QdD1qiVZt7g6Hl/cfKpGGeD2/Imgls403Xb+1OAgdv01/xUReYG99ddPoRFdUPDnlt0/f5SDXVVM8CeG/4vF27TAm0PXd6C2upBPKTC/PtWm8V8aOKukBh5FolbS7CBpm7zH0ineCrwwvDMZiIh7zrYQ9YUkx7Z2PyrK4l9gOlInK/QtxgOdBLKedRLlw0uadq1rJ9xQGgEb/LTvSM4+dCK0paBt3+ev96ysOdeQoeQk+wk0wtzp81Axm6UM6z0qRlgkA7/AJzoN5e81dBNbZUzuA3pbXKRBEjYwSINSOFWbZ8xyma0oKhWfIylpyuQurZQpkARr0oGGwxu3IALXHgIAYzOSAB026x71Y8O4TfkBctq4cjL5jC2xW4GVTbzbqdj8u9GoiYe86Wmi3MurLdMgo6SYX+nUbg8hU/iHhe7/LuWbN90u2w4zKC2YzmkpoASrETB6irPg9zDvibeHVLmHd2yvauOHtBwWBJDiQwt5o/9o3mt9hPELYcFcQsrqqpmUvo59TgbEj1adamtYwX/AE94fZvXnu4jK7q2XyWXRs3pYuNgBO0cq9B4v4GwTXUueSFOc5lU5Q0+pZHwkA6ajUaGgYXxPY87OLcK2VXcgZiFLHM0c/VWkwniPDXWjMJLZQCNR3JPWpq+lKv/AE3wSrdCJnLnNldjCRMBSsEAE85rFeNPB83LLWMMtm0zMly5YV7iD1QHa0BKQMxgaRz0r2LESGIDZRlHIHnT7+ZF9Anr1HfvRNfMr8NuWyc6MoI0ZlZQw1grmHODFWnh3zUUeYl/yDJtsFKoL7Qltg5AUCTqZg173jkV7JtOpZXU6CDOvSg3rWSFMOlwwysJAUxpG0T2pp08+XFtdSwllfOeznzkkNmun0gkMQchiRPMDTSonB+DYpXD3CbQtnTzNSxOUFMs7QJM16JxfhSC4l1U1UyMigHbXYc9aquNYy5dECACw0YMCYOhJ5waiuwfAstq6mGuq65CIfmxmdBplGbYg7RUDAqLWHGGueoDN6h6ZMmTG+4+darhtk2xmeA8QeQE89dxTsRw1LySAjE8ys7HegzGP4fabD3A5e4gAeGPPLl6TsQPpWAx/Bj5SuqDK27MrLkg5QCx0kxpXr+Bt+WfKe5PMAqdTOhE8gIqX/BsUgOAQeYBD9mBqweBNwS4xYIC0QS+pCgsFGbpuKpcRYKsVYQVJU/WK93bgZbzv5SjMrLlEgzIIZR8MDkOdeO8XwzG44Yxk/1/Ex01Gm+2lXUsU9oayNP+P80WY0509I9u/Kmm3rG/frRkWySIjn+frNGNsA89RI/3R+9As2507/Sp6KChAGu6noQf+aB1kQdNtda6n22EA6AHalqmLbiVzy+GYC3r62uXj82hT9DWauXZNXficnLhUOyYZAB76mKzzrNGTnBImNJ+9N8yBFCLHalR5Ou5oJSa0uItyN6C12NKb51AjqfpThZJBIBgb0q7xR0HLrQQp+tIW/zNSr1gjcdtKqcTdhoUDuaC84Bwy7fur5a3ModQ7op9CkwTI20BM9q1X/VPC4exZt4S3bBu2XEXCP5htFCfUY1GZo3/AKdhVVwW3iMF5dx/NwylTmJi4Lp+JZQH4SCBO28GdKgeM+PYfEY4Xba3GsNkN1ZKux2cAnsNDUdPQXhFXxOMtC+Ll620KVkgv5YOUZwQZEkgzM862Nrgd2+br5gTmM+awVwIhRtvAA7nfeqDw3eGGDNadgS2ZJglZ6xzAgHvNbDwpfa7dJzeZcuatbYCGyydyI+HkO1StT0tfD3g27b/AJma26uuUqZIgjWdI+lXvAOBNYP8wpJACrvtJAkjuauOG2PJtqp0UDYmcp6TVJx7FG1dt5W9W4G4A5H561E21pghBHPl8qhcUxDKVCg+/LtNS8NicyK2ksJrP8WxzQwMhpEAyI15Vak9mjEpayO1xi2aCunMHb51fYZi0FhBIkqddPesdbw/mJmIJZXkd45fetjhnzW1PMr8+lSLUgJ2ioGLwiEmUBka7H7fepq3RETqB+1UfHSVA11aIMxz51akQsXhBdzqzBTplEkQqAfEOYJpuEvmxL3ZYTAIYRqdgJ005VmcdjgXYLOh05+/3qqN0vJDHSSe0VlvHqn8cqMqswdrg9C6ac9+nftVhYcMNo5H3jlXnHCnxJYHV7QXMARLgRGnPmYr0PCXAVVoieXSrGLMRmwjLcVs0gSJH2msF458NWmveaxdQ/xZRqCZjcRr9q9MW5ImdKqON4V79spbuAGYOxBB/SKpHj+D8A4i5bdgbYdZYKWMsADoDECe5rL3rTI2VtCOWmnP/P0r1Pi/8RgrTrIaVYGB8CkRvMaz+leX47ClHAJmQDvMgjefb9KQsCTQVLwd/Udqgk60W00GtMJ4EKdvS5Hy+IfqaWkY6Xddsjfcr+4rqCb4puTbwb9cOn2EH9Kzl8dNutaHiKeZw3C3RvbL2m7Q2Zfs1Z+1cEQdqjMRypp4Ee9SFs/4pDaO+9F0BB1mn23EiRPUUTIIonlSghwYYwh+LUAyNNtI3ooDnmQY/PvRcPdgjn2oLMZgj5VLwWGFw5c2VjoBG5OgA1jcgfU8qoHicQCpExPL58/kTTuHcIu3wLNm0CXuKM5XVW9UDMfhBg6c4oOJRQ+U666g6HQ7ae24raYnxtlxF1lc+VlHl5ba5yUjKrdFLTJ3iKizFPx21ibAOHvlmt2ITXaCCVXMuuXmBMadqleHvDPk4X+LvpbY+auT1etcjEMIiCDziY+VaLxABxDBX7903bFy3bPm2ApAN5HJtM2ZehIjTcTyrMXeIm7bt5mBIAEjQa7/ADmprcgWLCl2NtSqsZA337xrWs8L8PvYcriCUgP5fxiQSOfIaGd6yDNBiiJnOiyecDnA3j2qNyPd8TxFUVcwzFmhRIM67ztFUHF+NWLXrdA1w/CNMwE9ttJrKcI4mlnDMxcu4IKqTBVioOgPIMNTzqJ4ee3exBbEgsH1kaQS06/4pqeLe8A4q2IFy6shbYGVTrG+b30qwxOE/ibLNAFwfCw5jeKPw3CWrTtat2yAfVMyNh1NSbhWxbJGwP67CjNrPYC0yQjrlzaxznYzUrHcTZGWCotrpvLToDI6x+hqrvcQJusz/I/8VXcTvq7BlIDRBA5/+3aprT0S0DEmCevX8EVU4zhqXcw1kkSJiPoNNRWZu+LLloeoTIheQBHP/FJw7xOxDkES+uZuRH4aus+NGxnhN1MjLctgyRs0fpz1rP4zhz2XcNaKySVBMiD0I0OhrYeHONecDnPpXT1keonWe+o+VX+JAYAtlhfiBE0xdxi/CuLuLeCtMQdzOgU6dqveFcXDMysMoRssHckkwI5RUm74ftmSuh5dh2oOIwpt3LbgCYykRqY5mp2dVbWBAaCdDsfao4uBW2MEmQAZ1EyfpRcScitLQCNDtz/zVdhsaLjBfMJYzlI2DfuKrLOeOB/8e+0MTlA+KMq5tTBIBER13ryS+/oAI1BkGdcsEZfrrXp/jLHB8A9lmBvowIBIzFQ8uDPQCfkK8rUA/wCN6sKAiE05TrTtQQOtKikmtMLG0oi9M6Wl/wD1UUtOtrFjE3D1t2h3M5z9lpKxyWLHwhaF/BYvDbsmW+g+WR49oQ/OsylgSQ24q08EcXGGxlq43/jabd2f/wCb+kk9gcrf/WpfjXgbYTFOpBKkyp6g7fnvWnP1VXbcRlI9jTbuZdjy3HQ8qTLBDfEAdeXy7Uy5fB0yxqdZJ05D5dedVpGcxpS3kGuQzGxOnLaK68kHWmAR7bUBV9VA9RnkDtAorP6pP2pVfn8qgjtZZJIOkg5CNWA78uf1NM40LYdjaIy5mWFfP6feBI3E86mX3LIEbYSQY1EwDruRoNKTi/EFu+WPLTzFtizmA+MaBWjZXUCARvNVVphPE+Ot4e5hCVIAJbziC2VlBAWTqdJG+9Znhhueb6QzAEkrMHuYrb+F8GvnL5ttrV236rRdEVGvW0Km04+IllYEGQJ9qq8ThLlq+7XYW+2YuORJgwOwPOpW/sS63aKsOFHLleBoZ15QeY6Go/mZlAyDNoN+f/NGa06nKwgxtNZrpEzjF5brllVVH9KqNI3q24ZwN0S3dIEOJDE9/se1RfD/AAK5euW/QShOpBGwgn9RXpnGcFbXDBVGXLqo7xEVC3DOF45Wa27ek/AddIA0196vcTYW6mU6qeh/SvP1wtxgyhGLCCYOgB6/etFwjiTem0SuZeRG/aeRqysWf4TjXCkyhE9LcidZ7TWR4k+QhcuUjnzJ9+Yre4y6GCygLBtZ3UTqagcTtYdm/mquux1k9dRodBUqysFxG1ntK0gNpAPOeldwng19hKQeq7HoJkfk1d8RdMNFy06OrSqownKI3PWqG3xG49v0uQQdQDymRtyo03GA8Pytsu1z0L8Jyga7gZRqCZrsRxgC4wLK2pBWZaOQ13rNcP8AF1yyiqRmg7n/AEx8P7zVbxHixu3PMU+XBLAjvry1NEx65hruYA9uW1OnUEiY5jvWZ8HY83ELBl1MOuohpmR2yiraxba04VZNtjJbc/PttrzrWsYqvE1nE3WK21lFjSfinn7CKZw7BPbVHuCcrDRJLDnrWgx2JtoJZgmuk8/lWcPF7l3GW8rhbPMRvGpn6fSory3ifEwuIxLkKfNLwWGwdpBE8wIEVVLhmREaQA6llI1PNYkdRWp4jx02cZiXseWLLOfQyz5i6nMNPglSwgj4qyD4g5y0hjmLGQNSTMxsf8xVjNCdvztyqRhgP3qO5mOVTMNbzsqAfEfoOf2qsr3xDw1sNhsNZfLmuFsQ2UzoQFSfkTXVU8ax/m3Sf6VARf8Aaoj9ZPzrqiqPNGg2r0jDcSHE+H+UR/8ALwqDfU3bYAGYd9BI6/7q83dhUng3E3w15L1s+pDMciNip7EaVYxyls6POJaSCeUe8aUILrNavxJwu3ft/wAbhtLb/GnO2/8AUDHes5ZUQQd6rPHlsCWOfOh3Gj82oj2zNMcDlPefemNQy3a0nrTba84+VT0ykCN41mN+1BbXblUaBu35VZAGUR6VAJ/3Hn7mq+5hi5BDLmMBU/qYkmIEa+89KtBaAMEzpRfB97ycYtwXrSKplvMMB1gkpqp32miztL8IYbziy32vLdtPbdCwYwhuDOoUmSYJaek8q9Q4x4FS4yOtwCUgu4kOTqCQB6Tr/irHBY5rT2zce0bTwyOsrlzKzBSxJDAQRJifTpU23xvDrcy/xIhDlMsuViVkBY335bbVG2Lw/hbyr8XreZEGZgs5WE7g6ctYo2M8KHzSbcm02tsnturA6gjWtxxXB+daCgnKAWGUjUgSF7g1W+IkyWlKFpVICakwZBOnSdalXQPDN1MOGLwFEIrgaORzA3GhHvFaoMl5A0ZlOokcutZTwrjxez+abQOirprAEQPYrVnxTxBZsW5zBpJVQhBIMSZ7TRLO0bD8PLOyS2qkMMxQgiYiNxFN4TwBrbgl5IhoYRrz1HLasnjvFJuNbddGQgkgkFteZ7gRWws+MrLW0Lqys/LTrG/0qTFupGLxb2yHuRDSCIJIGv1mPvWVCXL7s6o2XmFGijkK2XiAWwFZ9hIAJ5xy703h2JT+GS4sLII6TBI/aqMTxzhzhQTO2xA0EiMtZz+EZG/1aScvIbmfavWuJmw1tVuOACJDaT3FUHF+FWFslvMGinKRoxUmdRzqLKwRw5aSWnTSTPOhphn2AYjsJrZ4bh1i5hTeVodTBBfcExqOTdIrvCgs+Z5dxA+bYk/DHXXpRdZXhWPup6VJC5hmXrrz7V63hOIrcX0xpAMcmmIjpXnfH7iWmfy1ADMCrblR6gVPy5UmB8Vrh8O1mCbmbOpWNBzmeXbvyqxOTVeIeFreLE3Mj27ZYgjTQlt+kGsJjMWwtg2rmdLwNogCHUyrGQJ0aIHOJo3HfGF/FItoKqB9HAMM579FjfrWaw3FXt22RXGQsHKkAyyyQY+30qyM6ZxhlN2HbMAsTbO+mgGYbSYI96qwmmxHffn9qnYweZN1nzOzGR7Rr+oor3E8kKiZWgK5JJztLNmGvp2AiNarHtXKJ5DSp9u6bVst/VcEKOi8j21M/Sg4SyGBdhFsb9z/AKf70DF4jOxJO2g9qM3u4ahnUDtSV1t12H+K6qqBvFKYimtSE0F54b4+2FuaDPacZbls7MOo/wDYcjV14h4MhQYnCnNafXTXKeYPSsXNWvAeOvhnaPXab47Z2YdR0bvRz5cbO4jXQYnkN+x6V1oA71oOJ8JtXbfn4U5k/qX+pT0YVnWQzttyovHlLBQwBmNIMaxB5HvFMXFJrJM9Rr9aET2oN1ixY7sTv1o2YcQjFs2cjKYyx8fKZ/p3nnUrhGGF9clpj/E3X8sWyALfllZzlyNMrD6DvVcymNhvRsBYfJdK21cKozk6m2CfiXUEHSJHWixovDhtHEWrNx7qW/MLKuYZGuI0ICWOQrIPqgbxWjt+LbGDd0hSRiGdrNqHtBGUArZJAyNmEtPPMBXmBcnQAxsF336fOjYDD5nUElTmGw1HsP2qNeT1fDf9VlF22y2lFtjla2D/ADFg/EQPTrIA7A1ZJ/1Rw7K58t2IEshgaFsrBepAMnrFeRYvEPCBgh8oQCFAJElvUV3333ruHWDd8y0oZSV8wDQ5iozBSSRlEZzO521phr1W541w9trwtXUAAA8q5bggmfhIMERGs9q80xPiBj6vLIzAkEnvHLkDpQLxa9ayqhFm1ndAoLG2GOYh2OpXNHqbaaBwzKLpF1YCIZARnXMvJwp+E8ztTF2m4fjFzN62kdI+m1bHgyXLxCoNRAKsY303rP8AEMLbLYkYXK1lXRjmAVwSSv8AKEz5cmDziKBa4jcspmVlC3Q6wOmdZzdNhHOpYS2Nr4t8U3vOt4NIdrEywObOfLzQI3AX70XgfjXGLANoNbQqkIFYCTABB1JYzqOtYNXt+RCEeaCGOh0URopj4iSZ12Fd/FsFDK2ZspPpLA2zn56Qevzmrh5NTx/xQzX2K2nyn4ViCsbyOg61U8R8TMxk5jACgH4tROnRaz9u+zFyztqNTmIJ11Ajfn23pMRinuuHdvXCgEAL8IAB07Aa08U8qvE496WYgwugEHUmY12Gxqy4Z4wuynlm1aITy2BBPmFpUsSdo0k+1ZPDYlgx1zSDOfVSSDMg7nU696mf9vCBYfMWUF1y/ATshM7z0ph5VqcUoYKXu5mYM7kAnXTKNDHX1DrRuJWnSzmIQoWBbI4cSqxOg9KksdNNaivhxbt6lS2i8zpDElSNNPTQhZZBmV1E66nmDoNonnr3omoOJgKpzSW1O8jUjKZ0OmsimIiBJaWaYEEiANyRGszp/tob77abx3I/vSR86IP5oXIcojXpJGYmTynlr0ovD8H5pLuStsEktzJ5hepJ58qdg+HAAPfOVOSj4m/sO9QuJ8VNz0LATYAbAdB2qMXltyHcQxmeFTRFMQOg59/3qAXP5y61wbKdPlS29ZPX/j9TVakyEn70tEa16M4I0IXcTrJGnPRa6rsEeNZ+1IVp+ciuD1AMDrSoDqBT25/emKTy0oqRgeIPh2DWmg8+h7EcxWgs38Pi94sXun9DHseXtWWKU4j6Vdc+XDe57XGP4fctH1qezcj9Kh27QJOqr6S0nSY5DuamcO4+6Llf+Ym2VtTHY1ZeRhr4m23lv/pbb6f2qM+d4/2jLGydtx1oycPDPIhBzynYaTAJk9Yq0xnB7ibiR1XWoHvR0l30DYwYDEKT0nt/q60owgzalvca6/vVg2I9BtoBBIOYj1abCelRbLsrhgxDLsRyNFAu2wVKnrII006fp7U7G3Y8zIFXPAZUEKQIMKOQB6Ue3b10Enf9570w2wSSNJ3H7joO1NWIPDmdWDAkaR2YSDlYf1LIEqd6mYpiLlwWmGW6BmYKUMmS6qs6D1FY2IAq3s3iCbvoQ5fQoUBLgByOsctJ95MRVdicRmL+hRmIyxPoAk5U12I01nYUXVfawoVwVEhTOvPWj3eF/wAwfwxZ4VbnqTKQRqwM6EKefOpKYU5c8emQCZEg76Dfaak5WX1wxUErJMzoCFYchFEQVwZy3T5eQLKli8Q7PK5oOuXKwECNdag2vMzZ1HxQNBAkj4SO8VprdoWPVmtXSygqRJynmp00aDURmyeWQikkZviLSeUjkwPLvVVRqWJJfUEAQsAjTTLG2k0ZMEVtXJtA54KOSQ1sBjyGnqGmvSp+JQlxmQp6f9JE6bnqZ50RcW4tlQYzGWMakZYyntz96aiFY4fmRQI3OYlogFgvq7CZkcqm8Ov3EDWwwFvOZWA2wK5pI6GAe81XqACCdeoq44dIXQRMgmNYPvRIkNeAUdVIIUiVPc99hSM6w0NLchEDWCdPtFKbHWN6HKrtHWozy5yBWcCTuYj5ae/Ki+bbtCfiblOw9hz+dCu3CVJn5VXYnUgHfl29/tU9s/y5fkJjccXbUk/vpUbLH0/WnoN9Pr8qZd5fn5zqukknUDDTv+dqJ+9Dtrv7T+/TenQZ/NJ1/Sqo1h8sSd/z9q6mheRGg711MgaI60p9qFmog2qIaT+dqdNNW3Gu/aiATzoGqaes/Kk5iPnRWO9AySPz860peIjehlqdyHX8NBOwfGrtvQtIH+rWrD/u9pv/AC2wO/8AxWeA6712+lGL/wA+NaRcFZfW28ff/NR73CbnKGHY1SNpqDEVJsY+6uzE+9Knjznq6Ncw7gnMGHLUcveuuhh6YAjpznXX5GiWeOPEkCj2+OKd7Y+YFF8uX3EG4TymOVIls96ntxO3uUH0pRjbeun0JonyflCVSNQpBjQgHpr9an8NxCpq1nzFBmGmAYg9qCvEkB/zT240hWNx70a+SEv425c8tRotsZVECBJ5mO+5oF7B7QJPY7QY6dqc/GVGkD70L/vsfCB7x/eqnyfguLts7r63ZVAVc2pAH9Omkamm3eHyBM6ew3qJc42561BxPE35Gh5cr9LpLSIcxjN1rnxnQVVcORm9Tk9p296lhdYqJ48r7or32NMHWJ0pzdukx+fKmebt2/vpNXGuPCcTDbIk/kfhoN2ZJjWSfqaku2/2/agOdNPzvUaR3Ou+lMOs9KOU6/OopWPzpRXIuv2+2n31oiAac+Z+/wDimZYEc+X6mnWzqPzTU1QQoWgCf86n9K6mFyNOddQ6f//Z"/>
          <p:cNvSpPr>
            <a:spLocks noChangeAspect="1" noChangeArrowheads="1"/>
          </p:cNvSpPr>
          <p:nvPr/>
        </p:nvSpPr>
        <p:spPr bwMode="auto">
          <a:xfrm>
            <a:off x="90487" y="15875"/>
            <a:ext cx="304801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4" name="AutoShape 41" descr="data:image/jpeg;base64,/9j/4AAQSkZJRgABAQAAAQABAAD/2wCEAAkGBxQTEhUUExQWFhUXGCAYGRgYGRoaGxoaHhcaGB0bGB8aHCgiHR4lHBgYITEhJSkrLi4uHB8zODMsNygtLisBCgoKDg0OGhAQGiwkHyQsLCwsLCwsLCwsLCwsLCwsLCwsLCwsLCwsLCwsLCwsLCwsLCwsLCwsLCwsLCwsLCwsLP/AABEIAMABBwMBIgACEQEDEQH/xAAcAAABBQEBAQAAAAAAAAAAAAADAQIEBQYABwj/xAA7EAACAQIEBAQFAgUDBAMBAAABAhEAAwQSITEFQVFhBhMicTKBkaHwscEUI0LR4VJy8QcVM2IkgrNT/8QAFwEBAQEBAAAAAAAAAAAAAAAAAAECA//EACERAQEBAAICAwADAQAAAAAAAAABEQIhEjETQWEiMlED/9oADAMBAAIRAxEAPwDzoKadEaU9jyppWoFmnoaZzpy6UB/MA5cqcL0VDzU4j5UHXr0knnvQzc13odxqY5oDO/Ka4HXeg21J2qbYwTc9B3oEUjpNSsORO1cLCDmT7Ue2RyUfPWog6KDrz51wtxXITRC4qqC55Uw9T9KO4HSgXDA5UEdz022qPdHzqR3oF325VABx2pGtnc0QGn9aoHbUb1MtCdO3+KHb9hUuwnOKJqXhzpJjb9yKlNcga/Ko9s6fKuY6fnWio2Mvzv1I/SqrGb/f5TVliNj1/eP8VU4p6CA5E1yPrpXXqFbNVFvgcQwP2H1/5q4t4qfzvWcwx+2tTsPiYII5RQT8XrQrK9BvSM2YZvyT+GpmDtajsdfl/wAVBccJsZt966rXgNrSd5Hz/JrqvS686JpM003OaQ1A4npSsZFDOlcsn5UDrS0269Ft6nQUa1hRud6CHbsknQa/pU3D8PnfX7AfOiJHP6Ut64x56dKIcmVRC6+2g/ua59tTTAs05rnOPz8NAo1GlPFvnTFaaevSii5uYpTcpFC01mAHeiEuXNKBd96QtNIdqBgYj8+VCQ5iTtRCZpKgRUGlcFrtdRRLY2mqp6IZ/O9S7XOeX9qFbXrUq2B+e3/NAZRI9tKFccrOv9jTl79aS+dJjT8/tQRbzCNRBPNf7GqrGW+Y1FTbgMH85x+9QnJ5UiSK26K5elSmUHtQDb11qqMkQNOYJ9vyPvTrZ/t9ooaTH2/eioJFBYYC9Gh1H4Ku8Lbg7Ag7e3Qms5YFXeFvGAOnftQbPhbqJA0I5fM/3rqg8KxURIBjafaOVdQee5KWQBtSA61JwoDMAxAA1159vnQQSakWdZC7Hc/erPEcIRoa1IVjsdSANyfbT60K5lQZE+ZpiWmWwF21NR2YkydqeXA21oOIxjkEQNecSRHSmES843PShC7ryqtJbrXW0BOtTBbNdAESJPcUNSJ+Kqm5b1piW6uGr9G07UUEb1m1usuzGrLDYi5lkiR96gsW+lDY9xUUY0HeR2NHQTqCNp/xQMZqZm5UQrO1DJGtFPN3SnWypUmWzhlCiBlI1zSdwZyx86AafHPQdhQPjWOY3+VScNbzHWNdNTA+Z5ULIIkBiABmJ2DGeY2BjSddDUq/hjayqwIc6sp5AwUjXWQZoOVY15UXLpH3ptgAMMwIEyRHIidjy1qSbBFsOSMrHSDPqBghhyMa9wapgbNrH3pmbTL1n8+tINT7H5SabtBOtQRryaE1DZSfzT82qyddwNtKg3JE0ENloeWjnXSmxVA8m2vy/anhN/zqP2P1pwFcNPeaA6HXpp+fcVYYZjp+dN/rVcok/OPz6TU/DDbmNdvz2oNJwsyfw/bnSVGwZGkmO/57V1VGTK6e1FwqeY621GZ2MBRrrVT5jvzgdBXpvhrw+MBw9sdd/wDPeULYQ7gNqCfdfUe3eKyv1qr4hcSwvk2/iGrneWHIfn+M7cssdW56xUpLbEljqdSTz7mmg7zXSOaOiUoTrR5BoDNQgb26G9iBNFUSaW+SdJMDQfr+pNY1tCM01rdShrTHNBEZKMc22aNOek6bCnrbnYfnOkIJ3M8t/lp2oqKbZ7wN+3vQ8pB0JrVYfgnlphsS7q2He6qXQpJKMDmKOo1MquYEHWeWk1XFPLN655K5LRf0AsTCzAJJ1jnrJE7mhiCuMuAETM9acMceY3qRieGXFdrZU51nMBrGUS0ESCANZHKo/kDTXQkaxy0/ShiRYxiSMwIHOIJ+9ScFiQHDBhIII+R71UusVMxdq2Shs7FAWXNMMq+vUxEkEj305ChjT8MNvPbhiMzlriN8EKwyAaeowx3+1W2Nxarj7t+0oa2jxKkMBK5RBIMTlJGmkRWPHEg7yVKoFVUWcxUAQAWIGYdzr71ohdt+QiBZLOzeaNZGRRkGmsNE1K0JxV/NPm3H9VwlhlgqF+GImVIyjSo1raCd4AmI0PPoADv3NWdnw3cfD+bnQeqCjEqV9WWSYjf6RU/w5ivI/lXLCOAWLkrLKsAyTB0AAg7a1BnsWqZVAEOoOYgyHaTHtAMd471CJUqJbrPP5/p96vb9h7GH80WXi4sS2VkUMSsxurGDE7CKbgODh8PnLAaS02zCaQNR3AHufehjO2joe+3Xb+1RcYQWkCBG3y1q6xPB7iroDMZtfToBJ+LnrtvVZcUABWGVgxkHkO/XWqlVgpcxiPpRLo2PPY6Aa7cu0VHL0QRWinAcj7/OgqZMD8605QdD1qiVZt7g6Hl/cfKpGGeD2/Imgls403Xb+1OAgdv01/xUReYG99ddPoRFdUPDnlt0/f5SDXVVM8CeG/4vF27TAm0PXd6C2upBPKTC/PtWm8V8aOKukBh5FolbS7CBpm7zH0ineCrwwvDMZiIh7zrYQ9YUkx7Z2PyrK4l9gOlInK/QtxgOdBLKedRLlw0uadq1rJ9xQGgEb/LTvSM4+dCK0paBt3+ev96ysOdeQoeQk+wk0wtzp81Axm6UM6z0qRlgkA7/AJzoN5e81dBNbZUzuA3pbXKRBEjYwSINSOFWbZ8xyma0oKhWfIylpyuQurZQpkARr0oGGwxu3IALXHgIAYzOSAB026x71Y8O4TfkBctq4cjL5jC2xW4GVTbzbqdj8u9GoiYe86Wmi3MurLdMgo6SYX+nUbg8hU/iHhe7/LuWbN90u2w4zKC2YzmkpoASrETB6irPg9zDvibeHVLmHd2yvauOHtBwWBJDiQwt5o/9o3mt9hPELYcFcQsrqqpmUvo59TgbEj1adamtYwX/AE94fZvXnu4jK7q2XyWXRs3pYuNgBO0cq9B4v4GwTXUueSFOc5lU5Q0+pZHwkA6ajUaGgYXxPY87OLcK2VXcgZiFLHM0c/VWkwniPDXWjMJLZQCNR3JPWpq+lKv/AE3wSrdCJnLnNldjCRMBSsEAE85rFeNPB83LLWMMtm0zMly5YV7iD1QHa0BKQMxgaRz0r2LESGIDZRlHIHnT7+ZF9Anr1HfvRNfMr8NuWyc6MoI0ZlZQw1grmHODFWnh3zUUeYl/yDJtsFKoL7Qltg5AUCTqZg173jkV7JtOpZXU6CDOvSg3rWSFMOlwwysJAUxpG0T2pp08+XFtdSwllfOeznzkkNmun0gkMQchiRPMDTSonB+DYpXD3CbQtnTzNSxOUFMs7QJM16JxfhSC4l1U1UyMigHbXYc9aquNYy5dECACw0YMCYOhJ5waiuwfAstq6mGuq65CIfmxmdBplGbYg7RUDAqLWHGGueoDN6h6ZMmTG+4+darhtk2xmeA8QeQE89dxTsRw1LySAjE8ys7HegzGP4fabD3A5e4gAeGPPLl6TsQPpWAx/Bj5SuqDK27MrLkg5QCx0kxpXr+Bt+WfKe5PMAqdTOhE8gIqX/BsUgOAQeYBD9mBqweBNwS4xYIC0QS+pCgsFGbpuKpcRYKsVYQVJU/WK93bgZbzv5SjMrLlEgzIIZR8MDkOdeO8XwzG44Yxk/1/Ex01Gm+2lXUsU9oayNP+P80WY0509I9u/Kmm3rG/frRkWySIjn+frNGNsA89RI/3R+9As2507/Sp6KChAGu6noQf+aB1kQdNtda6n22EA6AHalqmLbiVzy+GYC3r62uXj82hT9DWauXZNXficnLhUOyYZAB76mKzzrNGTnBImNJ+9N8yBFCLHalR5Ou5oJSa0uItyN6C12NKb51AjqfpThZJBIBgb0q7xR0HLrQQp+tIW/zNSr1gjcdtKqcTdhoUDuaC84Bwy7fur5a3ModQ7op9CkwTI20BM9q1X/VPC4exZt4S3bBu2XEXCP5htFCfUY1GZo3/AKdhVVwW3iMF5dx/NwylTmJi4Lp+JZQH4SCBO28GdKgeM+PYfEY4Xba3GsNkN1ZKux2cAnsNDUdPQXhFXxOMtC+Ll620KVkgv5YOUZwQZEkgzM862Nrgd2+br5gTmM+awVwIhRtvAA7nfeqDw3eGGDNadgS2ZJglZ6xzAgHvNbDwpfa7dJzeZcuatbYCGyydyI+HkO1StT0tfD3g27b/AJma26uuUqZIgjWdI+lXvAOBNYP8wpJACrvtJAkjuauOG2PJtqp0UDYmcp6TVJx7FG1dt5W9W4G4A5H561E21pghBHPl8qhcUxDKVCg+/LtNS8NicyK2ksJrP8WxzQwMhpEAyI15Vak9mjEpayO1xi2aCunMHb51fYZi0FhBIkqddPesdbw/mJmIJZXkd45fetjhnzW1PMr8+lSLUgJ2ioGLwiEmUBka7H7fepq3RETqB+1UfHSVA11aIMxz51akQsXhBdzqzBTplEkQqAfEOYJpuEvmxL3ZYTAIYRqdgJ005VmcdjgXYLOh05+/3qqN0vJDHSSe0VlvHqn8cqMqswdrg9C6ac9+nftVhYcMNo5H3jlXnHCnxJYHV7QXMARLgRGnPmYr0PCXAVVoieXSrGLMRmwjLcVs0gSJH2msF458NWmveaxdQ/xZRqCZjcRr9q9MW5ImdKqON4V79spbuAGYOxBB/SKpHj+D8A4i5bdgbYdZYKWMsADoDECe5rL3rTI2VtCOWmnP/P0r1Pi/8RgrTrIaVYGB8CkRvMaz+leX47ClHAJmQDvMgjefb9KQsCTQVLwd/Udqgk60W00GtMJ4EKdvS5Hy+IfqaWkY6Xddsjfcr+4rqCb4puTbwb9cOn2EH9Kzl8dNutaHiKeZw3C3RvbL2m7Q2Zfs1Z+1cEQdqjMRypp4Ee9SFs/4pDaO+9F0BB1mn23EiRPUUTIIonlSghwYYwh+LUAyNNtI3ooDnmQY/PvRcPdgjn2oLMZgj5VLwWGFw5c2VjoBG5OgA1jcgfU8qoHicQCpExPL58/kTTuHcIu3wLNm0CXuKM5XVW9UDMfhBg6c4oOJRQ+U666g6HQ7ae24raYnxtlxF1lc+VlHl5ba5yUjKrdFLTJ3iKizFPx21ibAOHvlmt2ITXaCCVXMuuXmBMadqleHvDPk4X+LvpbY+auT1etcjEMIiCDziY+VaLxABxDBX7903bFy3bPm2ApAN5HJtM2ZehIjTcTyrMXeIm7bt5mBIAEjQa7/ADmprcgWLCl2NtSqsZA337xrWs8L8PvYcriCUgP5fxiQSOfIaGd6yDNBiiJnOiyecDnA3j2qNyPd8TxFUVcwzFmhRIM67ztFUHF+NWLXrdA1w/CNMwE9ttJrKcI4mlnDMxcu4IKqTBVioOgPIMNTzqJ4ee3exBbEgsH1kaQS06/4pqeLe8A4q2IFy6shbYGVTrG+b30qwxOE/ibLNAFwfCw5jeKPw3CWrTtat2yAfVMyNh1NSbhWxbJGwP67CjNrPYC0yQjrlzaxznYzUrHcTZGWCotrpvLToDI6x+hqrvcQJusz/I/8VXcTvq7BlIDRBA5/+3aprT0S0DEmCevX8EVU4zhqXcw1kkSJiPoNNRWZu+LLloeoTIheQBHP/FJw7xOxDkES+uZuRH4aus+NGxnhN1MjLctgyRs0fpz1rP4zhz2XcNaKySVBMiD0I0OhrYeHONecDnPpXT1keonWe+o+VX+JAYAtlhfiBE0xdxi/CuLuLeCtMQdzOgU6dqveFcXDMysMoRssHckkwI5RUm74ftmSuh5dh2oOIwpt3LbgCYykRqY5mp2dVbWBAaCdDsfao4uBW2MEmQAZ1EyfpRcScitLQCNDtz/zVdhsaLjBfMJYzlI2DfuKrLOeOB/8e+0MTlA+KMq5tTBIBER13ryS+/oAI1BkGdcsEZfrrXp/jLHB8A9lmBvowIBIzFQ8uDPQCfkK8rUA/wCN6sKAiE05TrTtQQOtKikmtMLG0oi9M6Wl/wD1UUtOtrFjE3D1t2h3M5z9lpKxyWLHwhaF/BYvDbsmW+g+WR49oQ/OsylgSQ24q08EcXGGxlq43/jabd2f/wCb+kk9gcrf/WpfjXgbYTFOpBKkyp6g7fnvWnP1VXbcRlI9jTbuZdjy3HQ8qTLBDfEAdeXy7Uy5fB0yxqdZJ05D5dedVpGcxpS3kGuQzGxOnLaK68kHWmAR7bUBV9VA9RnkDtAorP6pP2pVfn8qgjtZZJIOkg5CNWA78uf1NM40LYdjaIy5mWFfP6feBI3E86mX3LIEbYSQY1EwDruRoNKTi/EFu+WPLTzFtizmA+MaBWjZXUCARvNVVphPE+Ot4e5hCVIAJbziC2VlBAWTqdJG+9Znhhueb6QzAEkrMHuYrb+F8GvnL5ttrV236rRdEVGvW0Km04+IllYEGQJ9qq8ThLlq+7XYW+2YuORJgwOwPOpW/sS63aKsOFHLleBoZ15QeY6Go/mZlAyDNoN+f/NGa06nKwgxtNZrpEzjF5brllVVH9KqNI3q24ZwN0S3dIEOJDE9/se1RfD/AAK5euW/QShOpBGwgn9RXpnGcFbXDBVGXLqo7xEVC3DOF45Wa27ek/AddIA0196vcTYW6mU6qeh/SvP1wtxgyhGLCCYOgB6/etFwjiTem0SuZeRG/aeRqysWf4TjXCkyhE9LcidZ7TWR4k+QhcuUjnzJ9+Yre4y6GCygLBtZ3UTqagcTtYdm/mquux1k9dRodBUqysFxG1ntK0gNpAPOeldwng19hKQeq7HoJkfk1d8RdMNFy06OrSqownKI3PWqG3xG49v0uQQdQDymRtyo03GA8Pytsu1z0L8Jyga7gZRqCZrsRxgC4wLK2pBWZaOQ13rNcP8AF1yyiqRmg7n/AEx8P7zVbxHixu3PMU+XBLAjvry1NEx65hruYA9uW1OnUEiY5jvWZ8HY83ELBl1MOuohpmR2yiraxba04VZNtjJbc/PttrzrWsYqvE1nE3WK21lFjSfinn7CKZw7BPbVHuCcrDRJLDnrWgx2JtoJZgmuk8/lWcPF7l3GW8rhbPMRvGpn6fSory3ifEwuIxLkKfNLwWGwdpBE8wIEVVLhmREaQA6llI1PNYkdRWp4jx02cZiXseWLLOfQyz5i6nMNPglSwgj4qyD4g5y0hjmLGQNSTMxsf8xVjNCdvztyqRhgP3qO5mOVTMNbzsqAfEfoOf2qsr3xDw1sNhsNZfLmuFsQ2UzoQFSfkTXVU8ax/m3Sf6VARf8Aaoj9ZPzrqiqPNGg2r0jDcSHE+H+UR/8ALwqDfU3bYAGYd9BI6/7q83dhUng3E3w15L1s+pDMciNip7EaVYxyls6POJaSCeUe8aUILrNavxJwu3ft/wAbhtLb/GnO2/8AUDHes5ZUQQd6rPHlsCWOfOh3Gj82oj2zNMcDlPefemNQy3a0nrTba84+VT0ykCN41mN+1BbXblUaBu35VZAGUR6VAJ/3Hn7mq+5hi5BDLmMBU/qYkmIEa+89KtBaAMEzpRfB97ycYtwXrSKplvMMB1gkpqp32miztL8IYbziy32vLdtPbdCwYwhuDOoUmSYJaek8q9Q4x4FS4yOtwCUgu4kOTqCQB6Tr/irHBY5rT2zce0bTwyOsrlzKzBSxJDAQRJifTpU23xvDrcy/xIhDlMsuViVkBY335bbVG2Lw/hbyr8XreZEGZgs5WE7g6ctYo2M8KHzSbcm02tsnturA6gjWtxxXB+daCgnKAWGUjUgSF7g1W+IkyWlKFpVICakwZBOnSdalXQPDN1MOGLwFEIrgaORzA3GhHvFaoMl5A0ZlOokcutZTwrjxez+abQOirprAEQPYrVnxTxBZsW5zBpJVQhBIMSZ7TRLO0bD8PLOyS2qkMMxQgiYiNxFN4TwBrbgl5IhoYRrz1HLasnjvFJuNbddGQgkgkFteZ7gRWws+MrLW0Lqys/LTrG/0qTFupGLxb2yHuRDSCIJIGv1mPvWVCXL7s6o2XmFGijkK2XiAWwFZ9hIAJ5xy703h2JT+GS4sLII6TBI/aqMTxzhzhQTO2xA0EiMtZz+EZG/1aScvIbmfavWuJmw1tVuOACJDaT3FUHF+FWFslvMGinKRoxUmdRzqLKwRw5aSWnTSTPOhphn2AYjsJrZ4bh1i5hTeVodTBBfcExqOTdIrvCgs+Z5dxA+bYk/DHXXpRdZXhWPup6VJC5hmXrrz7V63hOIrcX0xpAMcmmIjpXnfH7iWmfy1ADMCrblR6gVPy5UmB8Vrh8O1mCbmbOpWNBzmeXbvyqxOTVeIeFreLE3Mj27ZYgjTQlt+kGsJjMWwtg2rmdLwNogCHUyrGQJ0aIHOJo3HfGF/FItoKqB9HAMM579FjfrWaw3FXt22RXGQsHKkAyyyQY+30qyM6ZxhlN2HbMAsTbO+mgGYbSYI96qwmmxHffn9qnYweZN1nzOzGR7Rr+oor3E8kKiZWgK5JJztLNmGvp2AiNarHtXKJ5DSp9u6bVst/VcEKOi8j21M/Sg4SyGBdhFsb9z/AKf70DF4jOxJO2g9qM3u4ahnUDtSV1t12H+K6qqBvFKYimtSE0F54b4+2FuaDPacZbls7MOo/wDYcjV14h4MhQYnCnNafXTXKeYPSsXNWvAeOvhnaPXab47Z2YdR0bvRz5cbO4jXQYnkN+x6V1oA71oOJ8JtXbfn4U5k/qX+pT0YVnWQzttyovHlLBQwBmNIMaxB5HvFMXFJrJM9Rr9aET2oN1ixY7sTv1o2YcQjFs2cjKYyx8fKZ/p3nnUrhGGF9clpj/E3X8sWyALfllZzlyNMrD6DvVcymNhvRsBYfJdK21cKozk6m2CfiXUEHSJHWixovDhtHEWrNx7qW/MLKuYZGuI0ICWOQrIPqgbxWjt+LbGDd0hSRiGdrNqHtBGUArZJAyNmEtPPMBXmBcnQAxsF336fOjYDD5nUElTmGw1HsP2qNeT1fDf9VlF22y2lFtjla2D/ADFg/EQPTrIA7A1ZJ/1Rw7K58t2IEshgaFsrBepAMnrFeRYvEPCBgh8oQCFAJElvUV3333ruHWDd8y0oZSV8wDQ5iozBSSRlEZzO521phr1W541w9trwtXUAAA8q5bggmfhIMERGs9q80xPiBj6vLIzAkEnvHLkDpQLxa9ayqhFm1ndAoLG2GOYh2OpXNHqbaaBwzKLpF1YCIZARnXMvJwp+E8ztTF2m4fjFzN62kdI+m1bHgyXLxCoNRAKsY303rP8AEMLbLYkYXK1lXRjmAVwSSv8AKEz5cmDziKBa4jcspmVlC3Q6wOmdZzdNhHOpYS2Nr4t8U3vOt4NIdrEywObOfLzQI3AX70XgfjXGLANoNbQqkIFYCTABB1JYzqOtYNXt+RCEeaCGOh0URopj4iSZ12Fd/FsFDK2ZspPpLA2zn56Qevzmrh5NTx/xQzX2K2nyn4ViCsbyOg61U8R8TMxk5jACgH4tROnRaz9u+zFyztqNTmIJ11Ajfn23pMRinuuHdvXCgEAL8IAB07Aa08U8qvE496WYgwugEHUmY12Gxqy4Z4wuynlm1aITy2BBPmFpUsSdo0k+1ZPDYlgx1zSDOfVSSDMg7nU696mf9vCBYfMWUF1y/ATshM7z0ph5VqcUoYKXu5mYM7kAnXTKNDHX1DrRuJWnSzmIQoWBbI4cSqxOg9KksdNNaivhxbt6lS2i8zpDElSNNPTQhZZBmV1E66nmDoNonnr3omoOJgKpzSW1O8jUjKZ0OmsimIiBJaWaYEEiANyRGszp/tob77abx3I/vSR86IP5oXIcojXpJGYmTynlr0ovD8H5pLuStsEktzJ5hepJ58qdg+HAAPfOVOSj4m/sO9QuJ8VNz0LATYAbAdB2qMXltyHcQxmeFTRFMQOg59/3qAXP5y61wbKdPlS29ZPX/j9TVakyEn70tEa16M4I0IXcTrJGnPRa6rsEeNZ+1IVp+ciuD1AMDrSoDqBT25/emKTy0oqRgeIPh2DWmg8+h7EcxWgs38Pi94sXun9DHseXtWWKU4j6Vdc+XDe57XGP4fctH1qezcj9Kh27QJOqr6S0nSY5DuamcO4+6Llf+Ym2VtTHY1ZeRhr4m23lv/pbb6f2qM+d4/2jLGydtx1oycPDPIhBzynYaTAJk9Yq0xnB7ibiR1XWoHvR0l30DYwYDEKT0nt/q60owgzalvca6/vVg2I9BtoBBIOYj1abCelRbLsrhgxDLsRyNFAu2wVKnrII006fp7U7G3Y8zIFXPAZUEKQIMKOQB6Ue3b10Enf9570w2wSSNJ3H7joO1NWIPDmdWDAkaR2YSDlYf1LIEqd6mYpiLlwWmGW6BmYKUMmS6qs6D1FY2IAq3s3iCbvoQ5fQoUBLgByOsctJ95MRVdicRmL+hRmIyxPoAk5U12I01nYUXVfawoVwVEhTOvPWj3eF/wAwfwxZ4VbnqTKQRqwM6EKefOpKYU5c8emQCZEg76Dfaak5WX1wxUErJMzoCFYchFEQVwZy3T5eQLKli8Q7PK5oOuXKwECNdag2vMzZ1HxQNBAkj4SO8VprdoWPVmtXSygqRJynmp00aDURmyeWQikkZviLSeUjkwPLvVVRqWJJfUEAQsAjTTLG2k0ZMEVtXJtA54KOSQ1sBjyGnqGmvSp+JQlxmQp6f9JE6bnqZ50RcW4tlQYzGWMakZYyntz96aiFY4fmRQI3OYlogFgvq7CZkcqm8Ov3EDWwwFvOZWA2wK5pI6GAe81XqACCdeoq44dIXQRMgmNYPvRIkNeAUdVIIUiVPc99hSM6w0NLchEDWCdPtFKbHWN6HKrtHWozy5yBWcCTuYj5ae/Ki+bbtCfiblOw9hz+dCu3CVJn5VXYnUgHfl29/tU9s/y5fkJjccXbUk/vpUbLH0/WnoN9Pr8qZd5fn5zqukknUDDTv+dqJ+9Dtrv7T+/TenQZ/NJ1/Sqo1h8sSd/z9q6mheRGg711MgaI60p9qFmog2qIaT+dqdNNW3Gu/aiATzoGqaes/Kk5iPnRWO9AySPz860peIjehlqdyHX8NBOwfGrtvQtIH+rWrD/u9pv/AC2wO/8AxWeA6712+lGL/wA+NaRcFZfW28ff/NR73CbnKGHY1SNpqDEVJsY+6uzE+9Knjznq6Ncw7gnMGHLUcveuuhh6YAjpznXX5GiWeOPEkCj2+OKd7Y+YFF8uX3EG4TymOVIls96ntxO3uUH0pRjbeun0JonyflCVSNQpBjQgHpr9an8NxCpq1nzFBmGmAYg9qCvEkB/zT240hWNx70a+SEv425c8tRotsZVECBJ5mO+5oF7B7QJPY7QY6dqc/GVGkD70L/vsfCB7x/eqnyfguLts7r63ZVAVc2pAH9Omkamm3eHyBM6ew3qJc42561BxPE35Gh5cr9LpLSIcxjN1rnxnQVVcORm9Tk9p296lhdYqJ48r7or32NMHWJ0pzdukx+fKmebt2/vpNXGuPCcTDbIk/kfhoN2ZJjWSfqaku2/2/agOdNPzvUaR3Ou+lMOs9KOU6/OopWPzpRXIuv2+2n31oiAac+Z+/wDimZYEc+X6mnWzqPzTU1QQoWgCf86n9K6mFyNOddQ6f//Z"/>
          <p:cNvSpPr>
            <a:spLocks noChangeAspect="1" noChangeArrowheads="1"/>
          </p:cNvSpPr>
          <p:nvPr/>
        </p:nvSpPr>
        <p:spPr bwMode="auto">
          <a:xfrm>
            <a:off x="242887" y="168275"/>
            <a:ext cx="304801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8" name="AutoShape 78" descr="data:image/jpeg;base64,/9j/4AAQSkZJRgABAQAAAQABAAD/2wCEAAkGBxQSEhQUEhQVFBQVFRUUFBQVFRQUFBUVFBQWFxQUFBUYHCggGBwlHBQUITEhJSkrLi4uFx8zODMsNygtLisBCgoKDg0OFxAQFywcHBwsLCwsLCwsLCwsLCwsLCwsLCwsLCwsLCwsLCwsLCwsLCwsLCwsLDcsLDc3LCwrNywrLP/AABEIAP8AxgMBIgACEQEDEQH/xAAcAAACAgMBAQAAAAAAAAAAAAAAAQIDBAUGBwj/xABBEAACAQIDBQUGBAMECwAAAAAAAQIDEQQFIQYSMUFRImFxgZEHEzJSobEjQsHRQ2LwJHLh8RQzU2NzgpKissLS/8QAGQEBAQEBAQEAAAAAAAAAAAAAAAECAwQF/8QAHREBAQEBAAIDAQAAAAAAAAAAAAERAgMhEjFBUf/aAAwDAQACEQMRAD8A9FGhIkjIaGIZQxoSGgGSIokgAYhgAEalRRV5NJdW7I5zM9u8HRdnUc2tGqa3refADpgOMpe0vBPi6ke9w0+jZ0uW5zQxCvRqwn3KSv5x4oDPAAAAAAFJXIe7fzP6FgFFXu38z+gbj6v6FoDRVuPq/oG4+r+haA2ipQfX7AWANGIhisSRAxiGgJIaIkgGMQ0Azm9sdqo4KGlp1ZfDBvl80u46Kc0k2+CV34LieGY/C1sfVq4jlKb3LvknaK7klYluNc87WHnu0mIxTbq1Hu/7ON1D0vr5mj94zdz2VxK4Q3ra6fYojk9S+sJK3HstE3WvhZ+NetfQcZOLUo3TXCUXZp9zWpu8Ds/UqO8YS48016XOmw+x8VHtasz13jfPj1rtl/aNWw8lDEN1qTaTcnecFzaf5vBns2HrRnGM4NSjJJprg0+B4ZtTs0qUd+C0XH9zofZFtDuylg6km73lSb1tb4ofqvM1z18o5983mvVgAZtggAAEhgAAACAYCADEuSIkkQNDEhgSGJDQDGhDQHN+0PHOlgam67SqONJeE32v+1SOd2ZoJUYW4GZ7XJf2ej/xW/SEv3MDY9y9wt5W/Y59zXfw/bqcPBF3u4vkjFp1Y8N5eqMqKJmPT6qxUorkkVYiCsFScY/E0vFlfv4y4ST8GmSzU2Ro88gvdTT5po8wynEPDYqlUj+SpF+V7P6Nnpe01/dyavp9jzDHU9b/AFHjmOPl9vpEZCj8MfBfYmd3mIAAAAAAAAQAAABiIYkMgkNCGgJDQkNAMYhgcZ7TaW/Tw8etV6f8rOazqcoxUFN0qSS3pL4pPlCJ0208HUqrffZhNSgullbX1KcXl0KqW8r2Odr08cesrh6WEUq25CVb3ivdT3OG7vX1d0rc/I7jZzEy3VBvestH3FFPL1F3UfXU2OUQtKT4u3Et61154+LRbR0nVbu5cUklxb5HP0qNOnN05TrwqRct627JR3bNtqOqXaWp2lahvTffxRWsqi2+wrvnbX1JO8OvHrFy6pOULVJKpG3ZqL8y/mtz7zkc9wajU3IrVyVkeh0sFGnGyVl9PQ0+My2FSpGbvePaVuLaasjO57Z65/HpNJdleC+xI12Qzk6fblvNN2fdZOxsTtLseXrn43AAAVkAAgGIAAAAAMRDENEDRJCQ0AyRFDQEhkUSA5XaS29PdV3uxb7rNXfoinCVNEZeeQtOV+EotGny+rwTOV/Xr8d3G0r1FGPVlGXZhTi3vJ93oU4+qkk5NJd5DDShbR8e5/QR3vtfRxUXO6Vrt8Taxmmr8zQ1pwjJ3lZ9919zY4WfZ4304ofq0Yyroa3AS7d7Xty/ruLsbMoy6dt5+SM1ztmuvyKX4S5av7mxMDJoWpLv1M5M78/Txd3erTEAFZABcQDAQADAAAxUMiiRA0MRIBoZFMkA0MVxoDSbRQ+FnMU3aTXR38md1j6UJR/EaS6tpfVnmucZ3Sp4qFKLUk07zi00vlTt5nPqXXTx9ZW1xlGNaNmKhgnFWUpeTZXl9ZX8zaqPNmZr3c2VrK+Bc3rOT66vXrcz6TUI7q05Fs1a9zAdZX1eiJ7OuojjKm7HU5PL9rN2pVhOHZUuw+Dtwd/v5m1zLF795fkind9bdDzmeJvUc+r+nA3xJdeXzX09cwntGpQio+6k7c99fsZMPaTQ50qi84s8ijil0JLFR6HbHmeyU/aHhXxVReUX+pmUttcJL+I4/wB6LPEXiI95KNaPVg173Rz7DT+GvT8HJRf1NhTqKSvFprqnf7HzwqnSRk4fEVYO8JNPrF2f0Br6AA8cwO2eMpcZOaXKa3vrxOoyr2j05NRrwdN/NHWPo9V9SK7sRRgsZTrR3qc1Ndz+65ABEYkSRA0MiiQDGjHxmLhRg51ZxhCPGUnZI4fNvanQhdYenOrLlKX4cP8A6foi4PQUaPanaijgqTlJqVThCkmt5vv6RXU8Zzna/F4mTc6soxfCnBuEEvBPXzuaKc7lwZufZ1VxdRzrTcm3dR/JFdIR5Is2cS/0iF7Ps1LX6qnK31NO3qZeDrOnOFRcnfxSfaXpf1KR3sHKm1Knwf5Xw8jYU82qW1g/R/ojHwtNOknF3XFdetvRo2+Ab3Voea7zcr2T3NjClmFaSsqb8Xp9yunhZS1qStFatLReb5mVtBjZUaLnGG8+Grsk2na/oeZZpntavpOb3fkWkePTn5mpzemeu5z9+242qz+M/wAKi7wXxSXCXdHuOWUisnFHXnmSZHn66vV2rKcrO5N1F0+pUBphZvX4CcrCjoNyvxAPeE4YlrgyicGiFyDcYTOJx53XRmzjjKVVWkt2XVcDloSMyhIo3uHx9XDt+7m7PmmI1rckAwfRAyKJGFSRrc8z2jg4b9advlitZyfSMf6Rrttdp44GjdWlVndU4PhpxlLuX7Hh2ZZlUxFR1K03Ob4t8u5Lku5FkG52u2rqY6pd3hSj/q6aei/ml1l9jnN4LiNILgxpCYFZdGvLd3L9lS3kukmkm14pL0KrAwO12LzNNOnKKc4xe5Z2lKPHdXW1je4zNo0Kd4u920l0t8V/C55jhpyUouF1JO6admn1ubrEYiVR3k7u1tFZadyL1OepN/G+e7z9M/OM7qYiyekVoorkubv1dld87HJTWrN+4JRb7n9jQiskojbBsERBclEQ2A2AgQEoyIVYc15odwTApiy+lOxVWjZkYMDo8uamrPkIwcvrWEbiPo5Ea9aMIynNqMYpylJ8ElxbJI8k9pm1vvpPDUZfhQf4kl/Emvyp/Kvq/A5Rpzm2efPG4mVTVQXYpp8oLg33vV+ZoIscmRTNIdxkGSuAyRAYD3QaCI2Bsslwe9rzk91f15m5xGWqCupXaeulvQw8rg1CNuPHw1ujPr4qUuNu+ytfxNzMGnzSpaFub08uZprGZmtS87cloYdjNAMAIAYhgAmxMUnqA0xoSQwHUV19THizJiYtSNm10Ay8PMDGhIZR7Z7QtrVhqbo0n+POOrX8OL/N/efL1PGZMtxeJlUlKc5OUpNuUnxb6mOZAyIMGUK5KLISHDgBYhkUSAaHFXaS4vQRlZXC9SPdd+i/yKOjptKKSXBJehTUlZMlHhxX669DFzCpu05eFvXQ0NDUldt9WJiQzAiAAAwbEKYAgguYcQuBITYh2AlEpxEdblqCpBu1gMYDJhhr8WIgLkQQXKEwuDI8gEyUSDkSiBYiRGJIAbNjkcO1KXRW9X/ga03mTwtC/wAzb/T9ywZzRq85qaJddfQ2s9GaHNp3nbovuWjDATAyAAQwBkJEmRXEBjSBjASQ1+4kADRPesiAS4eYE99PjoxkaULgBUmDIiuBITC5Hi7EDpRu9eCBFqhpZdH9FdlUSRViJXIDNIdzqMtaiob2iSSv3tcfU5inG7S6tL1Z1DRqC3HVFok97vOWxM96cn3nQV2lGT6Jv6HNDq6AAEzIYCAAbIpgxICxAgsFgGmAWAAHyZG5KPBgZWBp352GZuS0U078QNyekc/cGJjOagtpwsRpx5l8UZtWNls7R3q8Va63ajfh7uX7mnq0tyTi+X9I63YGhvYq3+6qP/xX6mt2vwfuqlra3kvLihCtGiSK4zJKRtFkZWafTUyYZnUXO/ijD3guBl1swnJNO1n3GKIYDEAgGIBMAZEGJAWoe8RYJAS3x3I7oNANk4ECykBu8rjuxvwv1EXUajjTitPRMDY5aURxgZdHCSlqlp1eiNvlOW0aklCqpxcnaNSEk4xb4KSetr8+85XVaOKLqcG+Cb56a6dRVaW7KUflbXo7Ha+zanFuqmk27Lyaehi3HTjn5XFfszp/2ipLpSt/1Ti//UwfaTj6dTEKFPV00/eS5b7/ACrw5l2d0cRlsqypRahWtaql8Ebt7vc9eJxnHV631fU3z7jHUy4rcQUSywKJWUVAVkTYWKK7Md2TaIgNTHcgw1Am2RciNg3QBsdPiW049xNxQEN4asG6gsABcEDARfheK56mOjYZRC813XYgzcZOSSvZdyAozapqBbfauqwGTRSTqWb5LkvI3eGy+m1ZQjbwMShVvo+XPlY3OXxskzwXq26984n8UV9n6Ek96lDXmkk/VFOV5BHDT36Lld6OLd0197mwx9W3w6hluZQclvXT4drRXXfzLNv618Juxn4ynGtTcalndaxcVbzuef5nsIt5ujUUU/yyTaXcmtT0lzjN8jHxGFt4M1vXP0x1xOvt4zmmz1ehrOF4/PHtR8+aNWe2VsI2uq7v1RxmbbLwjKVRLTW8dV5pG+PNtyuHfhz3HDWAzcfhVCbS4cUUJHoedSoNhKiXA2BQqDLqcLAmNFFdSmOKJsgwJ7xBiYrgFxMGIgLg2KwwoM/Kk7u3Q15t8rjaEmWIxMbK8gKsRLtPxGZqu+wdbVJ9TdwUkuz6HIZFj1UUZW/lkuj6o6SdeULO14/p4HkvOPocX1rNw2MTdnpLozZPDU5rVWb6af5modKFVrSz5NaNEpe+p81Ncm9JElbxtI4FU46XVvzL9UFOpUUt7SS/rk9CGBzVO6fLRoz8PTjV+FqD14p8jU38PcQqTlUk5ONtEklZcOehhY+g3Bpq90zNwdRSXfdr0djI3EZzbrN/jxbPIWafin4mrTOk21oqNWouk7rTrr+pzCZ7Y+dZ7TuIVxXKh3G2RC4DvoRuDYrgPUSQXC5A5RIjbIgK4h2EFNHRU8Oo4eL1u1d9DnKD3pqK5s7XNKW7QXJbun2Nco46txAdddp92gHNX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23838" y="-1790700"/>
            <a:ext cx="29051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80" descr="data:image/jpeg;base64,/9j/4AAQSkZJRgABAQAAAQABAAD/2wCEAAkGBxQSEhQUEhQVFBQVFRUUFBQVFRQUFBUVFBQWFxQUFBUYHCggGBwlHBQUITEhJSkrLi4uFx8zODMsNygtLisBCgoKDg0OFxAQFywcHBwsLCwsLCwsLCwsLCwsLCwsLCwsLCwsLCwsLCwsLCwsLCwsLCwsLDcsLDc3LCwrNywrLP/AABEIAP8AxgMBIgACEQEDEQH/xAAcAAACAgMBAQAAAAAAAAAAAAAAAQIDBAUGBwj/xABBEAACAQIDBQUGBAMECwAAAAAAAQIDEQQFIQYSMUFRImFxgZEHEzJSobEjQsHRQ2LwJHLh8RQzU2NzgpKissLS/8QAGQEBAQEBAQEAAAAAAAAAAAAAAAECAwQF/8QAHREBAQEBAAIDAQAAAAAAAAAAAAERAgMhEjFBUf/aAAwDAQACEQMRAD8A9FGhIkjIaGIZQxoSGgGSIokgAYhgAEalRRV5NJdW7I5zM9u8HRdnUc2tGqa3refADpgOMpe0vBPi6ke9w0+jZ0uW5zQxCvRqwn3KSv5x4oDPAAAAAAFJXIe7fzP6FgFFXu38z+gbj6v6FoDRVuPq/oG4+r+haA2ipQfX7AWANGIhisSRAxiGgJIaIkgGMQ0Azm9sdqo4KGlp1ZfDBvl80u46Kc0k2+CV34LieGY/C1sfVq4jlKb3LvknaK7klYluNc87WHnu0mIxTbq1Hu/7ON1D0vr5mj94zdz2VxK4Q3ra6fYojk9S+sJK3HstE3WvhZ+NetfQcZOLUo3TXCUXZp9zWpu8Ds/UqO8YS48016XOmw+x8VHtasz13jfPj1rtl/aNWw8lDEN1qTaTcnecFzaf5vBns2HrRnGM4NSjJJprg0+B4ZtTs0qUd+C0XH9zofZFtDuylg6km73lSb1tb4ofqvM1z18o5983mvVgAZtggAAEhgAAACAYCADEuSIkkQNDEhgSGJDQDGhDQHN+0PHOlgam67SqONJeE32v+1SOd2ZoJUYW4GZ7XJf2ej/xW/SEv3MDY9y9wt5W/Y59zXfw/bqcPBF3u4vkjFp1Y8N5eqMqKJmPT6qxUorkkVYiCsFScY/E0vFlfv4y4ST8GmSzU2Ro88gvdTT5po8wynEPDYqlUj+SpF+V7P6Nnpe01/dyavp9jzDHU9b/AFHjmOPl9vpEZCj8MfBfYmd3mIAAAAAAAAQAAABiIYkMgkNCGgJDQkNAMYhgcZ7TaW/Tw8etV6f8rOazqcoxUFN0qSS3pL4pPlCJ0208HUqrffZhNSgullbX1KcXl0KqW8r2Odr08cesrh6WEUq25CVb3ivdT3OG7vX1d0rc/I7jZzEy3VBvestH3FFPL1F3UfXU2OUQtKT4u3Et61154+LRbR0nVbu5cUklxb5HP0qNOnN05TrwqRct627JR3bNtqOqXaWp2lahvTffxRWsqi2+wrvnbX1JO8OvHrFy6pOULVJKpG3ZqL8y/mtz7zkc9wajU3IrVyVkeh0sFGnGyVl9PQ0+My2FSpGbvePaVuLaasjO57Z65/HpNJdleC+xI12Qzk6fblvNN2fdZOxsTtLseXrn43AAAVkAAgGIAAAAAMRDENEDRJCQ0AyRFDQEhkUSA5XaS29PdV3uxb7rNXfoinCVNEZeeQtOV+EotGny+rwTOV/Xr8d3G0r1FGPVlGXZhTi3vJ93oU4+qkk5NJd5DDShbR8e5/QR3vtfRxUXO6Vrt8Taxmmr8zQ1pwjJ3lZ9919zY4WfZ4304ofq0Yyroa3AS7d7Xty/ruLsbMoy6dt5+SM1ztmuvyKX4S5av7mxMDJoWpLv1M5M78/Txd3erTEAFZABcQDAQADAAAxUMiiRA0MRIBoZFMkA0MVxoDSbRQ+FnMU3aTXR38md1j6UJR/EaS6tpfVnmucZ3Sp4qFKLUk07zi00vlTt5nPqXXTx9ZW1xlGNaNmKhgnFWUpeTZXl9ZX8zaqPNmZr3c2VrK+Bc3rOT66vXrcz6TUI7q05Fs1a9zAdZX1eiJ7OuojjKm7HU5PL9rN2pVhOHZUuw+Dtwd/v5m1zLF795fkind9bdDzmeJvUc+r+nA3xJdeXzX09cwntGpQio+6k7c99fsZMPaTQ50qi84s8ijil0JLFR6HbHmeyU/aHhXxVReUX+pmUttcJL+I4/wB6LPEXiI95KNaPVg173Rz7DT+GvT8HJRf1NhTqKSvFprqnf7HzwqnSRk4fEVYO8JNPrF2f0Br6AA8cwO2eMpcZOaXKa3vrxOoyr2j05NRrwdN/NHWPo9V9SK7sRRgsZTrR3qc1Ndz+65ABEYkSRA0MiiQDGjHxmLhRg51ZxhCPGUnZI4fNvanQhdYenOrLlKX4cP8A6foi4PQUaPanaijgqTlJqVThCkmt5vv6RXU8Zzna/F4mTc6soxfCnBuEEvBPXzuaKc7lwZufZ1VxdRzrTcm3dR/JFdIR5Is2cS/0iF7Ps1LX6qnK31NO3qZeDrOnOFRcnfxSfaXpf1KR3sHKm1Knwf5Xw8jYU82qW1g/R/ojHwtNOknF3XFdetvRo2+Ab3Voea7zcr2T3NjClmFaSsqb8Xp9yunhZS1qStFatLReb5mVtBjZUaLnGG8+Grsk2na/oeZZpntavpOb3fkWkePTn5mpzemeu5z9+242qz+M/wAKi7wXxSXCXdHuOWUisnFHXnmSZHn66vV2rKcrO5N1F0+pUBphZvX4CcrCjoNyvxAPeE4YlrgyicGiFyDcYTOJx53XRmzjjKVVWkt2XVcDloSMyhIo3uHx9XDt+7m7PmmI1rckAwfRAyKJGFSRrc8z2jg4b9advlitZyfSMf6Rrttdp44GjdWlVndU4PhpxlLuX7Hh2ZZlUxFR1K03Ob4t8u5Lku5FkG52u2rqY6pd3hSj/q6aei/ml1l9jnN4LiNILgxpCYFZdGvLd3L9lS3kukmkm14pL0KrAwO12LzNNOnKKc4xe5Z2lKPHdXW1je4zNo0Kd4u920l0t8V/C55jhpyUouF1JO6admn1ubrEYiVR3k7u1tFZadyL1OepN/G+e7z9M/OM7qYiyekVoorkubv1dld87HJTWrN+4JRb7n9jQiskojbBsERBclEQ2A2AgQEoyIVYc15odwTApiy+lOxVWjZkYMDo8uamrPkIwcvrWEbiPo5Ea9aMIynNqMYpylJ8ElxbJI8k9pm1vvpPDUZfhQf4kl/Emvyp/Kvq/A5Rpzm2efPG4mVTVQXYpp8oLg33vV+ZoIscmRTNIdxkGSuAyRAYD3QaCI2Bsslwe9rzk91f15m5xGWqCupXaeulvQw8rg1CNuPHw1ujPr4qUuNu+ytfxNzMGnzSpaFub08uZprGZmtS87cloYdjNAMAIAYhgAmxMUnqA0xoSQwHUV19THizJiYtSNm10Ay8PMDGhIZR7Z7QtrVhqbo0n+POOrX8OL/N/efL1PGZMtxeJlUlKc5OUpNuUnxb6mOZAyIMGUK5KLISHDgBYhkUSAaHFXaS4vQRlZXC9SPdd+i/yKOjptKKSXBJehTUlZMlHhxX669DFzCpu05eFvXQ0NDUldt9WJiQzAiAAAwbEKYAgguYcQuBITYh2AlEpxEdblqCpBu1gMYDJhhr8WIgLkQQXKEwuDI8gEyUSDkSiBYiRGJIAbNjkcO1KXRW9X/ga03mTwtC/wAzb/T9ywZzRq85qaJddfQ2s9GaHNp3nbovuWjDATAyAAQwBkJEmRXEBjSBjASQ1+4kADRPesiAS4eYE99PjoxkaULgBUmDIiuBITC5Hi7EDpRu9eCBFqhpZdH9FdlUSRViJXIDNIdzqMtaiob2iSSv3tcfU5inG7S6tL1Z1DRqC3HVFok97vOWxM96cn3nQV2lGT6Jv6HNDq6AAEzIYCAAbIpgxICxAgsFgGmAWAAHyZG5KPBgZWBp352GZuS0U078QNyekc/cGJjOagtpwsRpx5l8UZtWNls7R3q8Va63ajfh7uX7mnq0tyTi+X9I63YGhvYq3+6qP/xX6mt2vwfuqlra3kvLihCtGiSK4zJKRtFkZWafTUyYZnUXO/ijD3guBl1swnJNO1n3GKIYDEAgGIBMAZEGJAWoe8RYJAS3x3I7oNANk4ECykBu8rjuxvwv1EXUajjTitPRMDY5aURxgZdHCSlqlp1eiNvlOW0aklCqpxcnaNSEk4xb4KSetr8+85XVaOKLqcG+Cb56a6dRVaW7KUflbXo7Ha+zanFuqmk27Lyaehi3HTjn5XFfszp/2ipLpSt/1Ti//UwfaTj6dTEKFPV00/eS5b7/ACrw5l2d0cRlsqypRahWtaql8Ebt7vc9eJxnHV631fU3z7jHUy4rcQUSywKJWUVAVkTYWKK7Md2TaIgNTHcgw1Am2RciNg3QBsdPiW049xNxQEN4asG6gsABcEDARfheK56mOjYZRC813XYgzcZOSSvZdyAozapqBbfauqwGTRSTqWb5LkvI3eGy+m1ZQjbwMShVvo+XPlY3OXxskzwXq26984n8UV9n6Ek96lDXmkk/VFOV5BHDT36Lld6OLd0197mwx9W3w6hluZQclvXT4drRXXfzLNv618Juxn4ynGtTcalndaxcVbzuef5nsIt5ujUUU/yyTaXcmtT0lzjN8jHxGFt4M1vXP0x1xOvt4zmmz1ehrOF4/PHtR8+aNWe2VsI2uq7v1RxmbbLwjKVRLTW8dV5pG+PNtyuHfhz3HDWAzcfhVCbS4cUUJHoedSoNhKiXA2BQqDLqcLAmNFFdSmOKJsgwJ7xBiYrgFxMGIgLg2KwwoM/Kk7u3Q15t8rjaEmWIxMbK8gKsRLtPxGZqu+wdbVJ9TdwUkuz6HIZFj1UUZW/lkuj6o6SdeULO14/p4HkvOPocX1rNw2MTdnpLozZPDU5rVWb6af5modKFVrSz5NaNEpe+p81Ncm9JElbxtI4FU46XVvzL9UFOpUUt7SS/rk9CGBzVO6fLRoz8PTjV+FqD14p8jU38PcQqTlUk5ONtEklZcOehhY+g3Bpq90zNwdRSXfdr0djI3EZzbrN/jxbPIWafin4mrTOk21oqNWouk7rTrr+pzCZ7Y+dZ7TuIVxXKh3G2RC4DvoRuDYrgPUSQXC5A5RIjbIgK4h2EFNHRU8Oo4eL1u1d9DnKD3pqK5s7XNKW7QXJbun2Nco46txAdddp92gHNX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376238" y="-1638300"/>
            <a:ext cx="29051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AutoShape 82" descr="data:image/jpeg;base64,/9j/4AAQSkZJRgABAQAAAQABAAD/2wCEAAkGBxQSEhQUEhQVFBQVFRUUFBQVFRQUFBUVFBQWFxQUFBUYHCggGBwlHBQUITEhJSkrLi4uFx8zODMsNygtLisBCgoKDg0OFxAQFywcHBwsLCwsLCwsLCwsLCwsLCwsLCwsLCwsLCwsLCwsLCwsLCwsLCwsLDcsLDc3LCwrNywrLP/AABEIAP8AxgMBIgACEQEDEQH/xAAcAAACAgMBAQAAAAAAAAAAAAAAAQIDBAUGBwj/xABBEAACAQIDBQUGBAMECwAAAAAAAQIDEQQFIQYSMUFRImFxgZEHEzJSobEjQsHRQ2LwJHLh8RQzU2NzgpKissLS/8QAGQEBAQEBAQEAAAAAAAAAAAAAAAECAwQF/8QAHREBAQEBAAIDAQAAAAAAAAAAAAERAgMhEjFBUf/aAAwDAQACEQMRAD8A9FGhIkjIaGIZQxoSGgGSIokgAYhgAEalRRV5NJdW7I5zM9u8HRdnUc2tGqa3refADpgOMpe0vBPi6ke9w0+jZ0uW5zQxCvRqwn3KSv5x4oDPAAAAAAFJXIe7fzP6FgFFXu38z+gbj6v6FoDRVuPq/oG4+r+haA2ipQfX7AWANGIhisSRAxiGgJIaIkgGMQ0Azm9sdqo4KGlp1ZfDBvl80u46Kc0k2+CV34LieGY/C1sfVq4jlKb3LvknaK7klYluNc87WHnu0mIxTbq1Hu/7ON1D0vr5mj94zdz2VxK4Q3ra6fYojk9S+sJK3HstE3WvhZ+NetfQcZOLUo3TXCUXZp9zWpu8Ds/UqO8YS48016XOmw+x8VHtasz13jfPj1rtl/aNWw8lDEN1qTaTcnecFzaf5vBns2HrRnGM4NSjJJprg0+B4ZtTs0qUd+C0XH9zofZFtDuylg6km73lSb1tb4ofqvM1z18o5983mvVgAZtggAAEhgAAACAYCADEuSIkkQNDEhgSGJDQDGhDQHN+0PHOlgam67SqONJeE32v+1SOd2ZoJUYW4GZ7XJf2ej/xW/SEv3MDY9y9wt5W/Y59zXfw/bqcPBF3u4vkjFp1Y8N5eqMqKJmPT6qxUorkkVYiCsFScY/E0vFlfv4y4ST8GmSzU2Ro88gvdTT5po8wynEPDYqlUj+SpF+V7P6Nnpe01/dyavp9jzDHU9b/AFHjmOPl9vpEZCj8MfBfYmd3mIAAAAAAAAQAAABiIYkMgkNCGgJDQkNAMYhgcZ7TaW/Tw8etV6f8rOazqcoxUFN0qSS3pL4pPlCJ0208HUqrffZhNSgullbX1KcXl0KqW8r2Odr08cesrh6WEUq25CVb3ivdT3OG7vX1d0rc/I7jZzEy3VBvestH3FFPL1F3UfXU2OUQtKT4u3Et61154+LRbR0nVbu5cUklxb5HP0qNOnN05TrwqRct627JR3bNtqOqXaWp2lahvTffxRWsqi2+wrvnbX1JO8OvHrFy6pOULVJKpG3ZqL8y/mtz7zkc9wajU3IrVyVkeh0sFGnGyVl9PQ0+My2FSpGbvePaVuLaasjO57Z65/HpNJdleC+xI12Qzk6fblvNN2fdZOxsTtLseXrn43AAAVkAAgGIAAAAAMRDENEDRJCQ0AyRFDQEhkUSA5XaS29PdV3uxb7rNXfoinCVNEZeeQtOV+EotGny+rwTOV/Xr8d3G0r1FGPVlGXZhTi3vJ93oU4+qkk5NJd5DDShbR8e5/QR3vtfRxUXO6Vrt8Taxmmr8zQ1pwjJ3lZ9919zY4WfZ4304ofq0Yyroa3AS7d7Xty/ruLsbMoy6dt5+SM1ztmuvyKX4S5av7mxMDJoWpLv1M5M78/Txd3erTEAFZABcQDAQADAAAxUMiiRA0MRIBoZFMkA0MVxoDSbRQ+FnMU3aTXR38md1j6UJR/EaS6tpfVnmucZ3Sp4qFKLUk07zi00vlTt5nPqXXTx9ZW1xlGNaNmKhgnFWUpeTZXl9ZX8zaqPNmZr3c2VrK+Bc3rOT66vXrcz6TUI7q05Fs1a9zAdZX1eiJ7OuojjKm7HU5PL9rN2pVhOHZUuw+Dtwd/v5m1zLF795fkind9bdDzmeJvUc+r+nA3xJdeXzX09cwntGpQio+6k7c99fsZMPaTQ50qi84s8ijil0JLFR6HbHmeyU/aHhXxVReUX+pmUttcJL+I4/wB6LPEXiI95KNaPVg173Rz7DT+GvT8HJRf1NhTqKSvFprqnf7HzwqnSRk4fEVYO8JNPrF2f0Br6AA8cwO2eMpcZOaXKa3vrxOoyr2j05NRrwdN/NHWPo9V9SK7sRRgsZTrR3qc1Ndz+65ABEYkSRA0MiiQDGjHxmLhRg51ZxhCPGUnZI4fNvanQhdYenOrLlKX4cP8A6foi4PQUaPanaijgqTlJqVThCkmt5vv6RXU8Zzna/F4mTc6soxfCnBuEEvBPXzuaKc7lwZufZ1VxdRzrTcm3dR/JFdIR5Is2cS/0iF7Ps1LX6qnK31NO3qZeDrOnOFRcnfxSfaXpf1KR3sHKm1Knwf5Xw8jYU82qW1g/R/ojHwtNOknF3XFdetvRo2+Ab3Voea7zcr2T3NjClmFaSsqb8Xp9yunhZS1qStFatLReb5mVtBjZUaLnGG8+Grsk2na/oeZZpntavpOb3fkWkePTn5mpzemeu5z9+242qz+M/wAKi7wXxSXCXdHuOWUisnFHXnmSZHn66vV2rKcrO5N1F0+pUBphZvX4CcrCjoNyvxAPeE4YlrgyicGiFyDcYTOJx53XRmzjjKVVWkt2XVcDloSMyhIo3uHx9XDt+7m7PmmI1rckAwfRAyKJGFSRrc8z2jg4b9advlitZyfSMf6Rrttdp44GjdWlVndU4PhpxlLuX7Hh2ZZlUxFR1K03Ob4t8u5Lku5FkG52u2rqY6pd3hSj/q6aei/ml1l9jnN4LiNILgxpCYFZdGvLd3L9lS3kukmkm14pL0KrAwO12LzNNOnKKc4xe5Z2lKPHdXW1je4zNo0Kd4u920l0t8V/C55jhpyUouF1JO6admn1ubrEYiVR3k7u1tFZadyL1OepN/G+e7z9M/OM7qYiyekVoorkubv1dld87HJTWrN+4JRb7n9jQiskojbBsERBclEQ2A2AgQEoyIVYc15odwTApiy+lOxVWjZkYMDo8uamrPkIwcvrWEbiPo5Ea9aMIynNqMYpylJ8ElxbJI8k9pm1vvpPDUZfhQf4kl/Emvyp/Kvq/A5Rpzm2efPG4mVTVQXYpp8oLg33vV+ZoIscmRTNIdxkGSuAyRAYD3QaCI2Bsslwe9rzk91f15m5xGWqCupXaeulvQw8rg1CNuPHw1ujPr4qUuNu+ytfxNzMGnzSpaFub08uZprGZmtS87cloYdjNAMAIAYhgAmxMUnqA0xoSQwHUV19THizJiYtSNm10Ay8PMDGhIZR7Z7QtrVhqbo0n+POOrX8OL/N/efL1PGZMtxeJlUlKc5OUpNuUnxb6mOZAyIMGUK5KLISHDgBYhkUSAaHFXaS4vQRlZXC9SPdd+i/yKOjptKKSXBJehTUlZMlHhxX669DFzCpu05eFvXQ0NDUldt9WJiQzAiAAAwbEKYAgguYcQuBITYh2AlEpxEdblqCpBu1gMYDJhhr8WIgLkQQXKEwuDI8gEyUSDkSiBYiRGJIAbNjkcO1KXRW9X/ga03mTwtC/wAzb/T9ywZzRq85qaJddfQ2s9GaHNp3nbovuWjDATAyAAQwBkJEmRXEBjSBjASQ1+4kADRPesiAS4eYE99PjoxkaULgBUmDIiuBITC5Hi7EDpRu9eCBFqhpZdH9FdlUSRViJXIDNIdzqMtaiob2iSSv3tcfU5inG7S6tL1Z1DRqC3HVFok97vOWxM96cn3nQV2lGT6Jv6HNDq6AAEzIYCAAbIpgxICxAgsFgGmAWAAHyZG5KPBgZWBp352GZuS0U078QNyekc/cGJjOagtpwsRpx5l8UZtWNls7R3q8Va63ajfh7uX7mnq0tyTi+X9I63YGhvYq3+6qP/xX6mt2vwfuqlra3kvLihCtGiSK4zJKRtFkZWafTUyYZnUXO/ijD3guBl1swnJNO1n3GKIYDEAgGIBMAZEGJAWoe8RYJAS3x3I7oNANk4ECykBu8rjuxvwv1EXUajjTitPRMDY5aURxgZdHCSlqlp1eiNvlOW0aklCqpxcnaNSEk4xb4KSetr8+85XVaOKLqcG+Cb56a6dRVaW7KUflbXo7Ha+zanFuqmk27Lyaehi3HTjn5XFfszp/2ipLpSt/1Ti//UwfaTj6dTEKFPV00/eS5b7/ACrw5l2d0cRlsqypRahWtaql8Ebt7vc9eJxnHV631fU3z7jHUy4rcQUSywKJWUVAVkTYWKK7Md2TaIgNTHcgw1Am2RciNg3QBsdPiW049xNxQEN4asG6gsABcEDARfheK56mOjYZRC813XYgzcZOSSvZdyAozapqBbfauqwGTRSTqWb5LkvI3eGy+m1ZQjbwMShVvo+XPlY3OXxskzwXq26984n8UV9n6Ek96lDXmkk/VFOV5BHDT36Lld6OLd0197mwx9W3w6hluZQclvXT4drRXXfzLNv618Juxn4ynGtTcalndaxcVbzuef5nsIt5ujUUU/yyTaXcmtT0lzjN8jHxGFt4M1vXP0x1xOvt4zmmz1ehrOF4/PHtR8+aNWe2VsI2uq7v1RxmbbLwjKVRLTW8dV5pG+PNtyuHfhz3HDWAzcfhVCbS4cUUJHoedSoNhKiXA2BQqDLqcLAmNFFdSmOKJsgwJ7xBiYrgFxMGIgLg2KwwoM/Kk7u3Q15t8rjaEmWIxMbK8gKsRLtPxGZqu+wdbVJ9TdwUkuz6HIZFj1UUZW/lkuj6o6SdeULO14/p4HkvOPocX1rNw2MTdnpLozZPDU5rVWb6af5modKFVrSz5NaNEpe+p81Ncm9JElbxtI4FU46XVvzL9UFOpUUt7SS/rk9CGBzVO6fLRoz8PTjV+FqD14p8jU38PcQqTlUk5ONtEklZcOehhY+g3Bpq90zNwdRSXfdr0djI3EZzbrN/jxbPIWafin4mrTOk21oqNWouk7rTrr+pzCZ7Y+dZ7TuIVxXKh3G2RC4DvoRuDYrgPUSQXC5A5RIjbIgK4h2EFNHRU8Oo4eL1u1d9DnKD3pqK5s7XNKW7QXJbun2Nco46txAdddp92gHNX//Z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28638" y="-1485900"/>
            <a:ext cx="29051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820" y="1795245"/>
            <a:ext cx="4800600" cy="1762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Rectangle 52"/>
          <p:cNvSpPr/>
          <p:nvPr/>
        </p:nvSpPr>
        <p:spPr>
          <a:xfrm>
            <a:off x="419100" y="3588235"/>
            <a:ext cx="5486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1" dirty="0" smtClean="0"/>
              <a:t>The Third International Conference on Water, Energy and Environment (ICWEE</a:t>
            </a:r>
            <a:r>
              <a:rPr lang="en-US" sz="1800" dirty="0" smtClean="0"/>
              <a:t>) - </a:t>
            </a:r>
          </a:p>
          <a:p>
            <a:pPr algn="ctr"/>
            <a:r>
              <a:rPr lang="en-US" sz="1800" dirty="0" smtClean="0"/>
              <a:t> AUS | March 24–26, 2015 </a:t>
            </a:r>
            <a:endParaRPr lang="en-US" sz="1800" dirty="0"/>
          </a:p>
        </p:txBody>
      </p:sp>
      <p:pic>
        <p:nvPicPr>
          <p:cNvPr id="55" name="Picture 5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73075"/>
            <a:ext cx="5291136" cy="1186267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Text Box 51"/>
          <p:cNvSpPr txBox="1">
            <a:spLocks noChangeArrowheads="1"/>
          </p:cNvSpPr>
          <p:nvPr/>
        </p:nvSpPr>
        <p:spPr bwMode="auto">
          <a:xfrm>
            <a:off x="14103350" y="16154400"/>
            <a:ext cx="12795250" cy="12734925"/>
          </a:xfrm>
          <a:prstGeom prst="rect">
            <a:avLst/>
          </a:prstGeom>
          <a:noFill/>
          <a:ln w="38100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lIns="256032" tIns="256032" rIns="548640" bIns="256032"/>
          <a:lstStyle/>
          <a:p>
            <a:pPr algn="just"/>
            <a:endParaRPr lang="en-US" dirty="0" smtClean="0">
              <a:latin typeface="Cambria" panose="02040503050406030204" pitchFamily="18" charset="0"/>
            </a:endParaRPr>
          </a:p>
          <a:p>
            <a:pPr algn="just"/>
            <a:endParaRPr lang="en-US" dirty="0">
              <a:latin typeface="Cambria" panose="02040503050406030204" pitchFamily="18" charset="0"/>
            </a:endParaRPr>
          </a:p>
          <a:p>
            <a:pPr algn="just"/>
            <a:endParaRPr lang="en-US" dirty="0" smtClean="0">
              <a:latin typeface="Cambria" panose="02040503050406030204" pitchFamily="18" charset="0"/>
            </a:endParaRPr>
          </a:p>
          <a:p>
            <a:pPr algn="just"/>
            <a:endParaRPr lang="en-US" dirty="0">
              <a:latin typeface="Cambria" panose="02040503050406030204" pitchFamily="18" charset="0"/>
            </a:endParaRPr>
          </a:p>
          <a:p>
            <a:pPr algn="just"/>
            <a:endParaRPr lang="en-US" dirty="0" smtClean="0">
              <a:latin typeface="Cambria" panose="02040503050406030204" pitchFamily="18" charset="0"/>
            </a:endParaRPr>
          </a:p>
          <a:p>
            <a:pPr algn="just"/>
            <a:endParaRPr lang="en-US" dirty="0">
              <a:latin typeface="Cambria" panose="02040503050406030204" pitchFamily="18" charset="0"/>
            </a:endParaRPr>
          </a:p>
          <a:p>
            <a:pPr algn="just"/>
            <a:endParaRPr lang="en-US" dirty="0" smtClean="0">
              <a:latin typeface="Cambria" panose="02040503050406030204" pitchFamily="18" charset="0"/>
            </a:endParaRPr>
          </a:p>
          <a:p>
            <a:pPr algn="just"/>
            <a:endParaRPr lang="en-US" dirty="0">
              <a:latin typeface="Cambria" panose="02040503050406030204" pitchFamily="18" charset="0"/>
            </a:endParaRPr>
          </a:p>
          <a:p>
            <a:pPr algn="just"/>
            <a:endParaRPr lang="en-US" dirty="0" smtClean="0">
              <a:latin typeface="Cambria" panose="02040503050406030204" pitchFamily="18" charset="0"/>
            </a:endParaRPr>
          </a:p>
          <a:p>
            <a:pPr algn="just"/>
            <a:endParaRPr lang="en-US" dirty="0">
              <a:latin typeface="Cambria" panose="02040503050406030204" pitchFamily="18" charset="0"/>
            </a:endParaRPr>
          </a:p>
          <a:p>
            <a:pPr algn="just"/>
            <a:endParaRPr lang="en-US" dirty="0" smtClean="0">
              <a:latin typeface="Cambria" panose="02040503050406030204" pitchFamily="18" charset="0"/>
            </a:endParaRPr>
          </a:p>
          <a:p>
            <a:pPr algn="just"/>
            <a:endParaRPr lang="en-US" dirty="0">
              <a:latin typeface="Cambria" panose="02040503050406030204" pitchFamily="18" charset="0"/>
            </a:endParaRPr>
          </a:p>
          <a:p>
            <a:pPr algn="just"/>
            <a:endParaRPr lang="en-US" dirty="0" smtClean="0">
              <a:latin typeface="Cambria" panose="02040503050406030204" pitchFamily="18" charset="0"/>
            </a:endParaRPr>
          </a:p>
          <a:p>
            <a:pPr algn="just"/>
            <a:endParaRPr lang="en-US" dirty="0">
              <a:latin typeface="Cambria" panose="02040503050406030204" pitchFamily="18" charset="0"/>
            </a:endParaRPr>
          </a:p>
          <a:p>
            <a:pPr algn="just"/>
            <a:endParaRPr lang="en-US" dirty="0" smtClean="0">
              <a:latin typeface="Cambria" panose="02040503050406030204" pitchFamily="18" charset="0"/>
            </a:endParaRPr>
          </a:p>
          <a:p>
            <a:pPr algn="just"/>
            <a:endParaRPr lang="en-US" dirty="0">
              <a:latin typeface="Cambria" panose="02040503050406030204" pitchFamily="18" charset="0"/>
            </a:endParaRPr>
          </a:p>
          <a:p>
            <a:pPr algn="just"/>
            <a:endParaRPr lang="en-US" dirty="0" smtClean="0">
              <a:latin typeface="Cambria" panose="02040503050406030204" pitchFamily="18" charset="0"/>
            </a:endParaRPr>
          </a:p>
          <a:p>
            <a:pPr algn="just"/>
            <a:endParaRPr lang="en-US" dirty="0">
              <a:latin typeface="Cambria" panose="02040503050406030204" pitchFamily="18" charset="0"/>
            </a:endParaRPr>
          </a:p>
          <a:p>
            <a:pPr algn="just"/>
            <a:endParaRPr lang="en-US" dirty="0" smtClean="0">
              <a:latin typeface="Cambria" panose="02040503050406030204" pitchFamily="18" charset="0"/>
            </a:endParaRPr>
          </a:p>
          <a:p>
            <a:pPr algn="just"/>
            <a:endParaRPr lang="en-US" dirty="0">
              <a:latin typeface="Cambria" panose="02040503050406030204" pitchFamily="18" charset="0"/>
            </a:endParaRPr>
          </a:p>
          <a:p>
            <a:pPr algn="just"/>
            <a:endParaRPr lang="en-US" dirty="0" smtClean="0">
              <a:latin typeface="Cambria" panose="02040503050406030204" pitchFamily="18" charset="0"/>
            </a:endParaRPr>
          </a:p>
          <a:p>
            <a:pPr algn="just"/>
            <a:endParaRPr lang="en-US" dirty="0">
              <a:latin typeface="Cambria" panose="02040503050406030204" pitchFamily="18" charset="0"/>
            </a:endParaRPr>
          </a:p>
          <a:p>
            <a:pPr algn="just"/>
            <a:endParaRPr lang="en-US" dirty="0" smtClean="0">
              <a:latin typeface="Cambria" panose="02040503050406030204" pitchFamily="18" charset="0"/>
            </a:endParaRPr>
          </a:p>
          <a:p>
            <a:pPr algn="just"/>
            <a:endParaRPr lang="en-US" dirty="0">
              <a:latin typeface="Cambria" panose="02040503050406030204" pitchFamily="18" charset="0"/>
            </a:endParaRPr>
          </a:p>
          <a:p>
            <a:pPr algn="just"/>
            <a:endParaRPr lang="en-US" dirty="0">
              <a:latin typeface="Cambria" panose="02040503050406030204" pitchFamily="18" charset="0"/>
            </a:endParaRPr>
          </a:p>
          <a:p>
            <a:pPr marL="228600" algn="just"/>
            <a:r>
              <a:rPr lang="en-US" dirty="0" smtClean="0">
                <a:latin typeface="Cambria" panose="02040503050406030204" pitchFamily="18" charset="0"/>
              </a:rPr>
              <a:t>SEM </a:t>
            </a:r>
            <a:r>
              <a:rPr lang="en-US" dirty="0">
                <a:latin typeface="Cambria" panose="02040503050406030204" pitchFamily="18" charset="0"/>
              </a:rPr>
              <a:t>micrographs of a. </a:t>
            </a:r>
            <a:r>
              <a:rPr lang="en-US" dirty="0" err="1">
                <a:latin typeface="Cambria" panose="02040503050406030204" pitchFamily="18" charset="0"/>
              </a:rPr>
              <a:t>Mikawir</a:t>
            </a:r>
            <a:r>
              <a:rPr lang="en-US" dirty="0">
                <a:latin typeface="Cambria" panose="02040503050406030204" pitchFamily="18" charset="0"/>
              </a:rPr>
              <a:t> zeolite </a:t>
            </a:r>
            <a:r>
              <a:rPr lang="en-US" dirty="0" smtClean="0">
                <a:latin typeface="Cambria" panose="02040503050406030204" pitchFamily="18" charset="0"/>
              </a:rPr>
              <a:t>b</a:t>
            </a:r>
            <a:r>
              <a:rPr lang="en-US" dirty="0">
                <a:latin typeface="Cambria" panose="02040503050406030204" pitchFamily="18" charset="0"/>
              </a:rPr>
              <a:t>. </a:t>
            </a:r>
            <a:r>
              <a:rPr lang="en-US" dirty="0" err="1">
                <a:latin typeface="Cambria" panose="02040503050406030204" pitchFamily="18" charset="0"/>
              </a:rPr>
              <a:t>Aritain</a:t>
            </a:r>
            <a:r>
              <a:rPr lang="en-US" dirty="0">
                <a:latin typeface="Cambria" panose="02040503050406030204" pitchFamily="18" charset="0"/>
              </a:rPr>
              <a:t> zeolite </a:t>
            </a:r>
            <a:r>
              <a:rPr lang="en-US" dirty="0" smtClean="0">
                <a:latin typeface="Cambria" panose="02040503050406030204" pitchFamily="18" charset="0"/>
              </a:rPr>
              <a:t>c</a:t>
            </a:r>
            <a:r>
              <a:rPr lang="en-US" dirty="0">
                <a:latin typeface="Cambria" panose="02040503050406030204" pitchFamily="18" charset="0"/>
              </a:rPr>
              <a:t>. Hannon </a:t>
            </a:r>
            <a:r>
              <a:rPr lang="en-US" dirty="0" smtClean="0">
                <a:latin typeface="Cambria" panose="02040503050406030204" pitchFamily="18" charset="0"/>
              </a:rPr>
              <a:t>zeolite.     d. White sand. e. Yellow sand. f. Red sand. 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57" name="Text Box 48"/>
          <p:cNvSpPr txBox="1">
            <a:spLocks noChangeArrowheads="1"/>
          </p:cNvSpPr>
          <p:nvPr/>
        </p:nvSpPr>
        <p:spPr bwMode="auto">
          <a:xfrm>
            <a:off x="514783" y="35204400"/>
            <a:ext cx="12891654" cy="8077200"/>
          </a:xfrm>
          <a:prstGeom prst="rect">
            <a:avLst/>
          </a:prstGeom>
          <a:noFill/>
          <a:ln w="38100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lIns="256032" tIns="256032" rIns="256032" bIns="256032"/>
          <a:lstStyle/>
          <a:p>
            <a:endParaRPr lang="en-US" dirty="0" smtClean="0">
              <a:latin typeface="Cambria" panose="02040503050406030204" pitchFamily="18" charset="0"/>
            </a:endParaRPr>
          </a:p>
          <a:p>
            <a:endParaRPr lang="en-US" dirty="0">
              <a:latin typeface="Cambria" panose="02040503050406030204" pitchFamily="18" charset="0"/>
            </a:endParaRPr>
          </a:p>
          <a:p>
            <a:endParaRPr lang="en-US" dirty="0" smtClean="0">
              <a:latin typeface="Cambria" panose="02040503050406030204" pitchFamily="18" charset="0"/>
            </a:endParaRPr>
          </a:p>
          <a:p>
            <a:endParaRPr lang="en-US" dirty="0">
              <a:latin typeface="Cambria" panose="02040503050406030204" pitchFamily="18" charset="0"/>
            </a:endParaRPr>
          </a:p>
          <a:p>
            <a:endParaRPr lang="en-US" dirty="0" smtClean="0">
              <a:latin typeface="Cambria" panose="02040503050406030204" pitchFamily="18" charset="0"/>
            </a:endParaRPr>
          </a:p>
          <a:p>
            <a:endParaRPr lang="en-US" dirty="0">
              <a:latin typeface="Cambria" panose="02040503050406030204" pitchFamily="18" charset="0"/>
            </a:endParaRPr>
          </a:p>
          <a:p>
            <a:endParaRPr lang="en-US" dirty="0" smtClean="0">
              <a:latin typeface="Cambria" panose="02040503050406030204" pitchFamily="18" charset="0"/>
            </a:endParaRPr>
          </a:p>
          <a:p>
            <a:endParaRPr lang="en-US" dirty="0">
              <a:latin typeface="Cambria" panose="02040503050406030204" pitchFamily="18" charset="0"/>
            </a:endParaRPr>
          </a:p>
          <a:p>
            <a:endParaRPr lang="en-US" dirty="0" smtClean="0">
              <a:latin typeface="Cambria" panose="02040503050406030204" pitchFamily="18" charset="0"/>
            </a:endParaRPr>
          </a:p>
          <a:p>
            <a:endParaRPr lang="en-US" dirty="0">
              <a:latin typeface="Cambria" panose="02040503050406030204" pitchFamily="18" charset="0"/>
            </a:endParaRPr>
          </a:p>
          <a:p>
            <a:endParaRPr lang="en-US" dirty="0" smtClean="0">
              <a:latin typeface="Cambria" panose="02040503050406030204" pitchFamily="18" charset="0"/>
            </a:endParaRPr>
          </a:p>
          <a:p>
            <a:endParaRPr lang="en-US" dirty="0">
              <a:latin typeface="Cambria" panose="02040503050406030204" pitchFamily="18" charset="0"/>
            </a:endParaRPr>
          </a:p>
          <a:p>
            <a:endParaRPr lang="en-US" dirty="0" smtClean="0">
              <a:latin typeface="Cambria" panose="02040503050406030204" pitchFamily="18" charset="0"/>
            </a:endParaRPr>
          </a:p>
          <a:p>
            <a:endParaRPr lang="en-US" dirty="0">
              <a:latin typeface="Cambria" panose="02040503050406030204" pitchFamily="18" charset="0"/>
            </a:endParaRPr>
          </a:p>
          <a:p>
            <a:pPr algn="just"/>
            <a:r>
              <a:rPr lang="en-US" dirty="0" err="1" smtClean="0">
                <a:latin typeface="Cambria" panose="02040503050406030204" pitchFamily="18" charset="0"/>
              </a:rPr>
              <a:t>Pb</a:t>
            </a:r>
            <a:r>
              <a:rPr lang="en-US" dirty="0" smtClean="0">
                <a:latin typeface="Cambria" panose="02040503050406030204" pitchFamily="18" charset="0"/>
              </a:rPr>
              <a:t>(II</a:t>
            </a:r>
            <a:r>
              <a:rPr lang="en-US" dirty="0">
                <a:latin typeface="Cambria" panose="02040503050406030204" pitchFamily="18" charset="0"/>
              </a:rPr>
              <a:t>) removal efficiency as a function of adsorbent dosage. Volume of </a:t>
            </a:r>
            <a:r>
              <a:rPr lang="en-US" dirty="0" smtClean="0">
                <a:latin typeface="Cambria" panose="02040503050406030204" pitchFamily="18" charset="0"/>
              </a:rPr>
              <a:t>solution = 0.100 </a:t>
            </a:r>
            <a:r>
              <a:rPr lang="en-US" dirty="0">
                <a:latin typeface="Cambria" panose="02040503050406030204" pitchFamily="18" charset="0"/>
              </a:rPr>
              <a:t>dm</a:t>
            </a:r>
            <a:r>
              <a:rPr lang="en-US" baseline="30000" dirty="0">
                <a:latin typeface="Cambria" panose="02040503050406030204" pitchFamily="18" charset="0"/>
              </a:rPr>
              <a:t>3</a:t>
            </a:r>
            <a:r>
              <a:rPr lang="en-US" dirty="0">
                <a:latin typeface="Cambria" panose="02040503050406030204" pitchFamily="18" charset="0"/>
              </a:rPr>
              <a:t>. Initial [</a:t>
            </a:r>
            <a:r>
              <a:rPr lang="en-US" dirty="0" err="1">
                <a:latin typeface="Cambria" panose="02040503050406030204" pitchFamily="18" charset="0"/>
              </a:rPr>
              <a:t>Pb</a:t>
            </a:r>
            <a:r>
              <a:rPr lang="en-US" dirty="0">
                <a:latin typeface="Cambria" panose="02040503050406030204" pitchFamily="18" charset="0"/>
              </a:rPr>
              <a:t>(II)]=300 ppm. T=25.0ºC. Equilibration time = 2 h. </a:t>
            </a:r>
            <a:r>
              <a:rPr lang="en-US" dirty="0" smtClean="0">
                <a:latin typeface="Cambria" panose="02040503050406030204" pitchFamily="18" charset="0"/>
              </a:rPr>
              <a:t>(</a:t>
            </a:r>
            <a:r>
              <a:rPr lang="en-US" dirty="0">
                <a:latin typeface="Cambria" panose="02040503050406030204" pitchFamily="18" charset="0"/>
              </a:rPr>
              <a:t>Symbols: H=Hannon, P=</a:t>
            </a:r>
            <a:r>
              <a:rPr lang="en-US" dirty="0" err="1">
                <a:latin typeface="Cambria" panose="02040503050406030204" pitchFamily="18" charset="0"/>
              </a:rPr>
              <a:t>porcelanite</a:t>
            </a:r>
            <a:r>
              <a:rPr lang="en-US" dirty="0">
                <a:latin typeface="Cambria" panose="02040503050406030204" pitchFamily="18" charset="0"/>
              </a:rPr>
              <a:t>, M=</a:t>
            </a:r>
            <a:r>
              <a:rPr lang="en-US" dirty="0" err="1">
                <a:latin typeface="Cambria" panose="02040503050406030204" pitchFamily="18" charset="0"/>
              </a:rPr>
              <a:t>Mikawer</a:t>
            </a:r>
            <a:r>
              <a:rPr lang="en-US" dirty="0">
                <a:latin typeface="Cambria" panose="02040503050406030204" pitchFamily="18" charset="0"/>
              </a:rPr>
              <a:t>, A=</a:t>
            </a:r>
            <a:r>
              <a:rPr lang="en-US" dirty="0" err="1">
                <a:latin typeface="Cambria" panose="02040503050406030204" pitchFamily="18" charset="0"/>
              </a:rPr>
              <a:t>Aritain</a:t>
            </a:r>
            <a:r>
              <a:rPr lang="en-US" dirty="0">
                <a:latin typeface="Cambria" panose="02040503050406030204" pitchFamily="18" charset="0"/>
              </a:rPr>
              <a:t>, Y=yellow sand, </a:t>
            </a:r>
            <a:r>
              <a:rPr lang="en-US" dirty="0" smtClean="0">
                <a:latin typeface="Cambria" panose="02040503050406030204" pitchFamily="18" charset="0"/>
              </a:rPr>
              <a:t>W=white </a:t>
            </a:r>
            <a:r>
              <a:rPr lang="en-US" dirty="0">
                <a:latin typeface="Cambria" panose="02040503050406030204" pitchFamily="18" charset="0"/>
              </a:rPr>
              <a:t>sand, R=red sand, K=kaolinite, S=silica, Al=alumina.)</a:t>
            </a:r>
          </a:p>
        </p:txBody>
      </p:sp>
      <p:sp>
        <p:nvSpPr>
          <p:cNvPr id="60" name="Text Box 48"/>
          <p:cNvSpPr txBox="1">
            <a:spLocks noChangeArrowheads="1"/>
          </p:cNvSpPr>
          <p:nvPr/>
        </p:nvSpPr>
        <p:spPr bwMode="auto">
          <a:xfrm>
            <a:off x="23926801" y="373640"/>
            <a:ext cx="2667000" cy="1988560"/>
          </a:xfrm>
          <a:prstGeom prst="rect">
            <a:avLst/>
          </a:prstGeom>
          <a:noFill/>
          <a:ln w="38100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lIns="256032" tIns="256032" rIns="256032" bIns="256032"/>
          <a:lstStyle/>
          <a:p>
            <a:pPr algn="just" defTabSz="857250">
              <a:buClr>
                <a:srgbClr val="FF0000"/>
              </a:buClr>
            </a:pP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63" name="Text Box 48"/>
          <p:cNvSpPr txBox="1">
            <a:spLocks noChangeArrowheads="1"/>
          </p:cNvSpPr>
          <p:nvPr/>
        </p:nvSpPr>
        <p:spPr bwMode="auto">
          <a:xfrm>
            <a:off x="23926801" y="2514600"/>
            <a:ext cx="2667000" cy="1988560"/>
          </a:xfrm>
          <a:prstGeom prst="rect">
            <a:avLst/>
          </a:prstGeom>
          <a:noFill/>
          <a:ln w="38100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lIns="256032" tIns="256032" rIns="256032" bIns="256032"/>
          <a:lstStyle/>
          <a:p>
            <a:pPr algn="just" defTabSz="857250">
              <a:buClr>
                <a:srgbClr val="FF0000"/>
              </a:buClr>
            </a:pPr>
            <a:endParaRPr lang="en-US" dirty="0">
              <a:latin typeface="Cambria" panose="02040503050406030204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47"/>
          <a:stretch/>
        </p:blipFill>
        <p:spPr bwMode="auto">
          <a:xfrm>
            <a:off x="3069191" y="35490150"/>
            <a:ext cx="7827409" cy="564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4200" y="17145000"/>
            <a:ext cx="3691783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4" descr="C:\Users\user\Documents\Maha Tuff Ibrahim research\BGR zeolites\SEM\sample_34_003.bmp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5200" y="17145000"/>
            <a:ext cx="3621274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6200" y="17145000"/>
            <a:ext cx="36576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WhiteSand_X500_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6600" y="22250400"/>
            <a:ext cx="3311647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1400" y="22250400"/>
            <a:ext cx="3430016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4219" y="22250400"/>
            <a:ext cx="3477181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085474" y="20802600"/>
            <a:ext cx="449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mbria" panose="02040503050406030204" pitchFamily="18" charset="0"/>
              </a:rPr>
              <a:t>a</a:t>
            </a:r>
            <a:endParaRPr lang="en-US" sz="2400" dirty="0">
              <a:latin typeface="Cambria" panose="020405030504060302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0382439" y="20798135"/>
            <a:ext cx="449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mbria" panose="02040503050406030204" pitchFamily="18" charset="0"/>
              </a:rPr>
              <a:t>b</a:t>
            </a:r>
            <a:endParaRPr lang="en-US" sz="2400" dirty="0">
              <a:latin typeface="Cambria" panose="020405030504060302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4619874" y="20802600"/>
            <a:ext cx="449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mbria" panose="02040503050406030204" pitchFamily="18" charset="0"/>
              </a:rPr>
              <a:t>c</a:t>
            </a:r>
            <a:endParaRPr lang="en-US" sz="2400" dirty="0">
              <a:latin typeface="Cambria" panose="020405030504060302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6161674" y="25908000"/>
            <a:ext cx="449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mbria" panose="02040503050406030204" pitchFamily="18" charset="0"/>
              </a:rPr>
              <a:t>d</a:t>
            </a:r>
            <a:endParaRPr lang="en-US" sz="2400" dirty="0">
              <a:latin typeface="Cambria" panose="020405030504060302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0249025" y="25908000"/>
            <a:ext cx="449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mbria" panose="02040503050406030204" pitchFamily="18" charset="0"/>
              </a:rPr>
              <a:t>e</a:t>
            </a:r>
            <a:endParaRPr lang="en-US" sz="2400" dirty="0">
              <a:latin typeface="Cambria" panose="020405030504060302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4619874" y="25908000"/>
            <a:ext cx="449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mbria" panose="02040503050406030204" pitchFamily="18" charset="0"/>
              </a:rPr>
              <a:t>f</a:t>
            </a:r>
            <a:endParaRPr lang="en-US" sz="2400" dirty="0">
              <a:latin typeface="Cambria" panose="02040503050406030204" pitchFamily="18" charset="0"/>
            </a:endParaRPr>
          </a:p>
        </p:txBody>
      </p:sp>
      <p:pic>
        <p:nvPicPr>
          <p:cNvPr id="1037" name="Picture 13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2040" y="387096"/>
            <a:ext cx="2651760" cy="197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2040" y="2529840"/>
            <a:ext cx="2651760" cy="1965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27952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27952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4A0C42F-EF0C-4A95-9FE0-0EBC2A504137}"/>
</file>

<file path=customXml/itemProps2.xml><?xml version="1.0" encoding="utf-8"?>
<ds:datastoreItem xmlns:ds="http://schemas.openxmlformats.org/officeDocument/2006/customXml" ds:itemID="{FFF37B23-7464-4CF6-AFCB-A01F2F8C2E1B}"/>
</file>

<file path=customXml/itemProps3.xml><?xml version="1.0" encoding="utf-8"?>
<ds:datastoreItem xmlns:ds="http://schemas.openxmlformats.org/officeDocument/2006/customXml" ds:itemID="{5CA70841-E91F-49A5-9E45-AA18E8902783}"/>
</file>

<file path=docProps/app.xml><?xml version="1.0" encoding="utf-8"?>
<Properties xmlns="http://schemas.openxmlformats.org/officeDocument/2006/extended-properties" xmlns:vt="http://schemas.openxmlformats.org/officeDocument/2006/docPropsVTypes">
  <TotalTime>2266</TotalTime>
  <Words>1121</Words>
  <Application>Microsoft Office PowerPoint</Application>
  <PresentationFormat>Custom</PresentationFormat>
  <Paragraphs>91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Default Design</vt:lpstr>
      <vt:lpstr>PowerPoint Presentation</vt:lpstr>
    </vt:vector>
  </TitlesOfParts>
  <Company>Genigraphics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48h x 30w poster template</dc:title>
  <dc:creator>Jay Larson</dc:creator>
  <dc:description>Call us at 1-800-790-4001_x000d_
www.genigraphics.com</dc:description>
  <cp:lastModifiedBy>profile</cp:lastModifiedBy>
  <cp:revision>213</cp:revision>
  <cp:lastPrinted>2000-08-03T00:31:24Z</cp:lastPrinted>
  <dcterms:created xsi:type="dcterms:W3CDTF">2000-02-09T15:01:13Z</dcterms:created>
  <dcterms:modified xsi:type="dcterms:W3CDTF">2015-03-07T10:24:46Z</dcterms:modified>
</cp:coreProperties>
</file>